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1" r:id="rId1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6"/>
  </p:normalViewPr>
  <p:slideViewPr>
    <p:cSldViewPr>
      <p:cViewPr varScale="1">
        <p:scale>
          <a:sx n="114" d="100"/>
          <a:sy n="114" d="100"/>
        </p:scale>
        <p:origin x="10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9A85A-CCB7-4DCD-B663-941EB4A00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14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F6A2-4CB0-4FFA-8F18-BCC9651DCA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39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36E16-D0D5-4BC3-9231-B50645C99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78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ABE81-2922-4B73-8234-74EBC5112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28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DF2C6-D898-4679-A113-17439C68B4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79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66512-4CAE-4927-935D-F0CF9F641A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29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D8F18-4203-41D0-A32D-AC5EA821AC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57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3D4FA-8D1F-45BD-A57A-3C37A4E64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91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AB3BD-7B14-4BD9-A6C6-28AE83404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89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F029-D3EE-4209-8EA0-1416332A4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82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71843-05E1-49CC-AA17-5A4DC5F2A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99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647533-4B0C-487E-9337-BA9E4BA1A1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6.wmf"/><Relationship Id="rId10" Type="http://schemas.openxmlformats.org/officeDocument/2006/relationships/image" Target="../media/image18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95650" y="6134100"/>
            <a:ext cx="41719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i="1" smtClean="0">
                <a:solidFill>
                  <a:srgbClr val="CC3300"/>
                </a:solidFill>
                <a:latin typeface="Garamond" panose="02020404030301010803" pitchFamily="18" charset="0"/>
              </a:rPr>
              <a:t>Slides from: Elena </a:t>
            </a:r>
            <a:r>
              <a:rPr lang="en-US" altLang="en-US" sz="2400" b="1" i="1" dirty="0" err="1">
                <a:solidFill>
                  <a:srgbClr val="CC3300"/>
                </a:solidFill>
                <a:latin typeface="Garamond" panose="02020404030301010803" pitchFamily="18" charset="0"/>
              </a:rPr>
              <a:t>Tsiporkova</a:t>
            </a:r>
            <a:endParaRPr lang="en-US" altLang="en-US" sz="2400" b="1" i="1" dirty="0">
              <a:solidFill>
                <a:srgbClr val="CC3300"/>
              </a:solidFill>
              <a:latin typeface="Garamond" panose="02020404030301010803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28650" y="1796554"/>
            <a:ext cx="7924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3600" b="1" dirty="0">
                <a:solidFill>
                  <a:srgbClr val="00264C"/>
                </a:solidFill>
                <a:latin typeface="Times New Roman" panose="02020603050405020304" pitchFamily="18" charset="0"/>
              </a:rPr>
              <a:t>Dynamic Time Warping </a:t>
            </a:r>
            <a:r>
              <a:rPr lang="en-US" altLang="en-US" sz="3600" b="1" dirty="0" smtClean="0">
                <a:solidFill>
                  <a:srgbClr val="00264C"/>
                </a:solidFill>
                <a:latin typeface="Times New Roman" panose="02020603050405020304" pitchFamily="18" charset="0"/>
              </a:rPr>
              <a:t>Algorithm</a:t>
            </a:r>
            <a:endParaRPr lang="en-US" altLang="en-US" sz="3600" b="1" dirty="0">
              <a:solidFill>
                <a:srgbClr val="00264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85775" y="1447800"/>
            <a:ext cx="4572000" cy="4876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2524125" y="2647950"/>
            <a:ext cx="609600" cy="685800"/>
          </a:xfrm>
          <a:prstGeom prst="ellipse">
            <a:avLst/>
          </a:prstGeom>
          <a:noFill/>
          <a:ln w="28575" algn="ctr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3400" y="457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The Choice of the Weighting Coefficient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9600" y="25050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A </a:t>
            </a:r>
            <a:r>
              <a:rPr lang="en-US" altLang="en-US" b="1">
                <a:latin typeface="Times New Roman" panose="02020603050405020304" pitchFamily="18" charset="0"/>
              </a:rPr>
              <a:t>,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B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= </a:t>
            </a:r>
            <a:endParaRPr lang="en-US" altLang="en-US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847850" y="2057400"/>
          <a:ext cx="1744663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3" imgW="1231560" imgH="863280" progId="Equation.3">
                  <p:embed/>
                </p:oleObj>
              </mc:Choice>
              <mc:Fallback>
                <p:oleObj name="Equation" r:id="rId3" imgW="1231560" imgH="863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057400"/>
                        <a:ext cx="1744663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61975" y="1638300"/>
            <a:ext cx="4238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Time-normalized distance between 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A </a:t>
            </a:r>
            <a:r>
              <a:rPr lang="en-US" altLang="en-US" sz="1600"/>
              <a:t>and 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B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 sz="1600"/>
              <a:t>: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3190875" y="2990850"/>
            <a:ext cx="533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76650" y="2725738"/>
            <a:ext cx="1285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CC3300"/>
                </a:solidFill>
              </a:rPr>
              <a:t>complicates optimisation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2308225" y="5067300"/>
          <a:ext cx="19081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5" imgW="1346040" imgH="571320" progId="Equation.3">
                  <p:embed/>
                </p:oleObj>
              </mc:Choice>
              <mc:Fallback>
                <p:oleObj name="Equation" r:id="rId5" imgW="1346040" imgH="5713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5067300"/>
                        <a:ext cx="19081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066800" y="52228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A </a:t>
            </a:r>
            <a:r>
              <a:rPr lang="en-US" altLang="en-US" b="1">
                <a:latin typeface="Times New Roman" panose="02020603050405020304" pitchFamily="18" charset="0"/>
              </a:rPr>
              <a:t>,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B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= </a:t>
            </a:r>
            <a:endParaRPr lang="en-US" altLang="en-US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2435225" y="3962400"/>
          <a:ext cx="9175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7" imgW="647640" imgH="431640" progId="Equation.3">
                  <p:embed/>
                </p:oleObj>
              </mc:Choice>
              <mc:Fallback>
                <p:oleObj name="Equation" r:id="rId7" imgW="64764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3962400"/>
                        <a:ext cx="91757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61975" y="3619500"/>
            <a:ext cx="4314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Seeking a weighting coefficient function which guarantees that: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61975" y="5819775"/>
            <a:ext cx="4543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can be solved by use of dynamic programming.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61975" y="4625975"/>
            <a:ext cx="426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is independent of the warping function. Thus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467350" y="1885950"/>
            <a:ext cx="3200400" cy="3987800"/>
          </a:xfrm>
          <a:prstGeom prst="rect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Weighting Coefficient Definitions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i="1" u="sng">
                <a:solidFill>
                  <a:srgbClr val="00264C"/>
                </a:solidFill>
              </a:rPr>
              <a:t>Symmetric form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	 </a:t>
            </a: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i="1" baseline="-25000">
                <a:solidFill>
                  <a:srgbClr val="00264C"/>
                </a:solidFill>
                <a:latin typeface="Times New Roman" panose="02020603050405020304" pitchFamily="18" charset="0"/>
              </a:rPr>
              <a:t>s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=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-1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i="1" baseline="-25000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 baseline="-25000">
                <a:solidFill>
                  <a:srgbClr val="00264C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1600">
                <a:solidFill>
                  <a:srgbClr val="00264C"/>
                </a:solidFill>
              </a:rPr>
              <a:t>then </a:t>
            </a: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C =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n 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i="1">
                <a:latin typeface="Times New Roman" panose="02020603050405020304" pitchFamily="18" charset="0"/>
              </a:rPr>
              <a:t>.</a:t>
            </a:r>
            <a:endParaRPr lang="en-US" altLang="en-US" sz="16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i="1" u="sng">
                <a:solidFill>
                  <a:srgbClr val="00264C"/>
                </a:solidFill>
              </a:rPr>
              <a:t>Asymmetric form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	</a:t>
            </a: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i="1" baseline="-25000">
                <a:solidFill>
                  <a:srgbClr val="00264C"/>
                </a:solidFill>
                <a:latin typeface="Times New Roman" panose="02020603050405020304" pitchFamily="18" charset="0"/>
              </a:rPr>
              <a:t>s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=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endParaRPr lang="en-US" altLang="en-US" i="1" baseline="-25000">
              <a:solidFill>
                <a:srgbClr val="00264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 baseline="-25000">
                <a:solidFill>
                  <a:srgbClr val="00264C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1600">
                <a:solidFill>
                  <a:srgbClr val="00264C"/>
                </a:solidFill>
              </a:rPr>
              <a:t>then </a:t>
            </a: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C =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1600">
                <a:solidFill>
                  <a:srgbClr val="00264C"/>
                </a:solidFill>
              </a:rPr>
              <a:t>Or equivalently,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i="1" baseline="-25000">
                <a:solidFill>
                  <a:srgbClr val="00264C"/>
                </a:solidFill>
                <a:latin typeface="Times New Roman" panose="02020603050405020304" pitchFamily="18" charset="0"/>
              </a:rPr>
              <a:t>s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=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endParaRPr lang="en-US" altLang="en-US" i="1" baseline="-25000">
              <a:solidFill>
                <a:srgbClr val="00264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 baseline="-25000">
                <a:solidFill>
                  <a:srgbClr val="00264C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1600">
                <a:solidFill>
                  <a:srgbClr val="00264C"/>
                </a:solidFill>
              </a:rPr>
              <a:t>then </a:t>
            </a: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C =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.</a:t>
            </a:r>
            <a:endParaRPr lang="en-US" altLang="en-US" sz="1600">
              <a:solidFill>
                <a:srgbClr val="00264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66053" y="4075152"/>
                <a:ext cx="5908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∑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00" y="2657475"/>
                <a:ext cx="590811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276850" y="2446338"/>
            <a:ext cx="3638550" cy="3586162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Initial condition</a:t>
            </a:r>
            <a:r>
              <a:rPr lang="en-US" altLang="en-US" sz="1600">
                <a:solidFill>
                  <a:srgbClr val="00264C"/>
                </a:solidFill>
              </a:rPr>
              <a:t>:</a:t>
            </a:r>
            <a:r>
              <a:rPr lang="en-US" altLang="en-US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= 2d(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DP-equation</a:t>
            </a:r>
            <a:r>
              <a:rPr lang="en-US" altLang="en-US" sz="1600">
                <a:solidFill>
                  <a:srgbClr val="00264C"/>
                </a:solidFill>
              </a:rPr>
              <a:t>:</a:t>
            </a:r>
            <a:r>
              <a:rPr lang="en-US" altLang="en-US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	     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+ d(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= min  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+ 2d(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.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                    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+ d(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Warping window</a:t>
            </a:r>
            <a:r>
              <a:rPr lang="en-US" altLang="en-US" sz="1600">
                <a:solidFill>
                  <a:srgbClr val="00264C"/>
                </a:solidFill>
              </a:rPr>
              <a:t>:</a:t>
            </a:r>
            <a:r>
              <a:rPr lang="en-US" altLang="en-US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r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≤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≤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Time-normalized distance</a:t>
            </a:r>
            <a:r>
              <a:rPr lang="en-US" altLang="en-US" sz="1600"/>
              <a:t>: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A </a:t>
            </a:r>
            <a:r>
              <a:rPr lang="en-US" altLang="en-US" b="1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B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=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/ </a:t>
            </a: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C 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C =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n 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1600">
                <a:solidFill>
                  <a:srgbClr val="00264C"/>
                </a:solidFill>
              </a:rPr>
              <a:t>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3400" y="304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Symmetric DTW Algorithm</a:t>
            </a:r>
            <a:b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</a:br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(warping window, no slope constraint)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505575" y="3305175"/>
            <a:ext cx="2181225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264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152525" y="4448175"/>
            <a:ext cx="239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206500" y="23907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206500" y="57054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22813" y="215265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427163" y="215265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00400" y="215265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 rot="5400000">
            <a:off x="1387476" y="2528887"/>
            <a:ext cx="3509962" cy="3509963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0" name="Group 14"/>
          <p:cNvGrpSpPr>
            <a:grpSpLocks/>
          </p:cNvGrpSpPr>
          <p:nvPr/>
        </p:nvGrpSpPr>
        <p:grpSpPr bwMode="auto">
          <a:xfrm rot="5400000">
            <a:off x="1608931" y="2531270"/>
            <a:ext cx="3057525" cy="3509962"/>
            <a:chOff x="1488" y="1101"/>
            <a:chExt cx="1926" cy="2211"/>
          </a:xfrm>
        </p:grpSpPr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251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264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2772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290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302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3157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328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341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148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161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174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187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2001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213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auto">
            <a:xfrm>
              <a:off x="225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0"/>
            <p:cNvSpPr>
              <a:spLocks noChangeShapeType="1"/>
            </p:cNvSpPr>
            <p:nvPr/>
          </p:nvSpPr>
          <p:spPr bwMode="auto">
            <a:xfrm>
              <a:off x="238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67" name="Group 31"/>
          <p:cNvGrpSpPr>
            <a:grpSpLocks/>
          </p:cNvGrpSpPr>
          <p:nvPr/>
        </p:nvGrpSpPr>
        <p:grpSpPr bwMode="auto">
          <a:xfrm rot="10800000">
            <a:off x="1612900" y="2528888"/>
            <a:ext cx="3057525" cy="3509962"/>
            <a:chOff x="3594" y="1197"/>
            <a:chExt cx="1926" cy="2211"/>
          </a:xfrm>
        </p:grpSpPr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>
              <a:off x="462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474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4878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500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>
              <a:off x="513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37"/>
            <p:cNvSpPr>
              <a:spLocks noChangeShapeType="1"/>
            </p:cNvSpPr>
            <p:nvPr/>
          </p:nvSpPr>
          <p:spPr bwMode="auto">
            <a:xfrm>
              <a:off x="5263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auto">
            <a:xfrm>
              <a:off x="539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39"/>
            <p:cNvSpPr>
              <a:spLocks noChangeShapeType="1"/>
            </p:cNvSpPr>
            <p:nvPr/>
          </p:nvSpPr>
          <p:spPr bwMode="auto">
            <a:xfrm>
              <a:off x="552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40"/>
            <p:cNvSpPr>
              <a:spLocks noChangeShapeType="1"/>
            </p:cNvSpPr>
            <p:nvPr/>
          </p:nvSpPr>
          <p:spPr bwMode="auto">
            <a:xfrm>
              <a:off x="359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41"/>
            <p:cNvSpPr>
              <a:spLocks noChangeShapeType="1"/>
            </p:cNvSpPr>
            <p:nvPr/>
          </p:nvSpPr>
          <p:spPr bwMode="auto">
            <a:xfrm>
              <a:off x="372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42"/>
            <p:cNvSpPr>
              <a:spLocks noChangeShapeType="1"/>
            </p:cNvSpPr>
            <p:nvPr/>
          </p:nvSpPr>
          <p:spPr bwMode="auto">
            <a:xfrm>
              <a:off x="385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43"/>
            <p:cNvSpPr>
              <a:spLocks noChangeShapeType="1"/>
            </p:cNvSpPr>
            <p:nvPr/>
          </p:nvSpPr>
          <p:spPr bwMode="auto">
            <a:xfrm>
              <a:off x="397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Line 44"/>
            <p:cNvSpPr>
              <a:spLocks noChangeShapeType="1"/>
            </p:cNvSpPr>
            <p:nvPr/>
          </p:nvSpPr>
          <p:spPr bwMode="auto">
            <a:xfrm>
              <a:off x="4107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45"/>
            <p:cNvSpPr>
              <a:spLocks noChangeShapeType="1"/>
            </p:cNvSpPr>
            <p:nvPr/>
          </p:nvSpPr>
          <p:spPr bwMode="auto">
            <a:xfrm>
              <a:off x="423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Line 46"/>
            <p:cNvSpPr>
              <a:spLocks noChangeShapeType="1"/>
            </p:cNvSpPr>
            <p:nvPr/>
          </p:nvSpPr>
          <p:spPr bwMode="auto">
            <a:xfrm>
              <a:off x="436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47"/>
            <p:cNvSpPr>
              <a:spLocks noChangeShapeType="1"/>
            </p:cNvSpPr>
            <p:nvPr/>
          </p:nvSpPr>
          <p:spPr bwMode="auto">
            <a:xfrm>
              <a:off x="449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84" name="Oval 48"/>
          <p:cNvSpPr>
            <a:spLocks noChangeAspect="1" noChangeArrowheads="1"/>
          </p:cNvSpPr>
          <p:nvPr/>
        </p:nvSpPr>
        <p:spPr bwMode="auto">
          <a:xfrm>
            <a:off x="1470025" y="5886450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4385" name="Oval 49"/>
          <p:cNvSpPr>
            <a:spLocks noChangeAspect="1" noChangeArrowheads="1"/>
          </p:cNvSpPr>
          <p:nvPr/>
        </p:nvSpPr>
        <p:spPr bwMode="auto">
          <a:xfrm flipV="1">
            <a:off x="3100388" y="4656138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264C"/>
                </a:solidFill>
              </a:rPr>
              <a:t> </a:t>
            </a:r>
          </a:p>
        </p:txBody>
      </p:sp>
      <p:sp>
        <p:nvSpPr>
          <p:cNvPr id="14386" name="Oval 50"/>
          <p:cNvSpPr>
            <a:spLocks noChangeAspect="1" noChangeArrowheads="1"/>
          </p:cNvSpPr>
          <p:nvPr/>
        </p:nvSpPr>
        <p:spPr bwMode="auto">
          <a:xfrm flipV="1">
            <a:off x="3308350" y="4656138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4387" name="Oval 51"/>
          <p:cNvSpPr>
            <a:spLocks noChangeAspect="1" noChangeArrowheads="1"/>
          </p:cNvSpPr>
          <p:nvPr/>
        </p:nvSpPr>
        <p:spPr bwMode="auto">
          <a:xfrm flipV="1">
            <a:off x="3101975" y="4860925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4388" name="Oval 52"/>
          <p:cNvSpPr>
            <a:spLocks noChangeAspect="1" noChangeArrowheads="1"/>
          </p:cNvSpPr>
          <p:nvPr/>
        </p:nvSpPr>
        <p:spPr bwMode="auto">
          <a:xfrm flipV="1">
            <a:off x="3308350" y="4860925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264C"/>
                </a:solidFill>
              </a:rPr>
              <a:t> </a:t>
            </a:r>
          </a:p>
        </p:txBody>
      </p:sp>
      <p:sp>
        <p:nvSpPr>
          <p:cNvPr id="14389" name="Line 53"/>
          <p:cNvSpPr>
            <a:spLocks noChangeShapeType="1"/>
          </p:cNvSpPr>
          <p:nvPr/>
        </p:nvSpPr>
        <p:spPr bwMode="auto">
          <a:xfrm flipH="1">
            <a:off x="3165475" y="4679950"/>
            <a:ext cx="13652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4"/>
          <p:cNvSpPr>
            <a:spLocks noChangeAspect="1" noChangeShapeType="1"/>
          </p:cNvSpPr>
          <p:nvPr/>
        </p:nvSpPr>
        <p:spPr bwMode="auto">
          <a:xfrm flipH="1">
            <a:off x="3165475" y="4716463"/>
            <a:ext cx="146050" cy="1460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 rot="16200000" flipH="1">
            <a:off x="3275012" y="4791076"/>
            <a:ext cx="13652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1276350" y="626745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14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)</a:t>
            </a:r>
            <a:endParaRPr lang="en-US" altLang="en-US" sz="1400">
              <a:solidFill>
                <a:srgbClr val="00264C"/>
              </a:solidFill>
            </a:endParaRPr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 flipV="1">
            <a:off x="1504950" y="6067425"/>
            <a:ext cx="0" cy="274638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4791075" y="1876425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sz="1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4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)</a:t>
            </a:r>
            <a:endParaRPr lang="en-US" altLang="en-US" sz="1400">
              <a:solidFill>
                <a:srgbClr val="00264C"/>
              </a:solidFill>
            </a:endParaRPr>
          </a:p>
        </p:txBody>
      </p:sp>
      <p:sp>
        <p:nvSpPr>
          <p:cNvPr id="14397" name="Line 61"/>
          <p:cNvSpPr>
            <a:spLocks noChangeAspect="1" noChangeShapeType="1"/>
          </p:cNvSpPr>
          <p:nvPr/>
        </p:nvSpPr>
        <p:spPr bwMode="auto">
          <a:xfrm flipH="1">
            <a:off x="4933950" y="2162175"/>
            <a:ext cx="228600" cy="4572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8" name="Oval 62"/>
          <p:cNvSpPr>
            <a:spLocks noChangeAspect="1" noChangeArrowheads="1"/>
          </p:cNvSpPr>
          <p:nvPr/>
        </p:nvSpPr>
        <p:spPr bwMode="auto">
          <a:xfrm>
            <a:off x="4746625" y="2609850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 rot="189930" flipV="1">
            <a:off x="3000375" y="4181475"/>
            <a:ext cx="1981200" cy="2209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0" name="Line 64"/>
          <p:cNvSpPr>
            <a:spLocks noChangeShapeType="1"/>
          </p:cNvSpPr>
          <p:nvPr/>
        </p:nvSpPr>
        <p:spPr bwMode="auto">
          <a:xfrm rot="189930" flipV="1">
            <a:off x="1123950" y="2343150"/>
            <a:ext cx="1981200" cy="2209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3076575" y="602932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r</a:t>
            </a:r>
            <a:endParaRPr lang="en-US" altLang="en-US" sz="1400">
              <a:solidFill>
                <a:srgbClr val="FF9900"/>
              </a:solidFill>
            </a:endParaRPr>
          </a:p>
        </p:txBody>
      </p:sp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581025" y="390525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 r</a:t>
            </a: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3152775" y="4410075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3286125" y="4562475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405" name="Text Box 69"/>
          <p:cNvSpPr txBox="1">
            <a:spLocks noChangeArrowheads="1"/>
          </p:cNvSpPr>
          <p:nvPr/>
        </p:nvSpPr>
        <p:spPr bwMode="auto">
          <a:xfrm>
            <a:off x="3067050" y="4791075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4406" name="Rectangle 70"/>
          <p:cNvSpPr>
            <a:spLocks noChangeArrowheads="1"/>
          </p:cNvSpPr>
          <p:nvPr/>
        </p:nvSpPr>
        <p:spPr bwMode="auto">
          <a:xfrm>
            <a:off x="76200" y="5676900"/>
            <a:ext cx="1047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Monotype Corsiva" panose="03010101010201010101" pitchFamily="66" charset="0"/>
              </a:rPr>
              <a:t>Time Series B</a:t>
            </a:r>
            <a:endParaRPr lang="en-US" altLang="en-US" sz="1400" b="1" i="1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4407" name="Rectangle 71"/>
          <p:cNvSpPr>
            <a:spLocks noChangeArrowheads="1"/>
          </p:cNvSpPr>
          <p:nvPr/>
        </p:nvSpPr>
        <p:spPr bwMode="auto">
          <a:xfrm>
            <a:off x="1162050" y="1762125"/>
            <a:ext cx="1219200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Monotype Corsiva" panose="03010101010201010101" pitchFamily="66" charset="0"/>
              </a:rPr>
              <a:t>Time Series A</a:t>
            </a:r>
            <a:endParaRPr lang="en-US" altLang="en-US" sz="1400" b="1" i="1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14408" name="Group 72"/>
          <p:cNvGrpSpPr>
            <a:grpSpLocks/>
          </p:cNvGrpSpPr>
          <p:nvPr/>
        </p:nvGrpSpPr>
        <p:grpSpPr bwMode="auto">
          <a:xfrm>
            <a:off x="1362075" y="1447800"/>
            <a:ext cx="3514725" cy="838200"/>
            <a:chOff x="678" y="2154"/>
            <a:chExt cx="2214" cy="528"/>
          </a:xfrm>
        </p:grpSpPr>
        <p:sp>
          <p:nvSpPr>
            <p:cNvPr id="14409" name="Line 73"/>
            <p:cNvSpPr>
              <a:spLocks noChangeShapeType="1"/>
            </p:cNvSpPr>
            <p:nvPr/>
          </p:nvSpPr>
          <p:spPr bwMode="auto">
            <a:xfrm>
              <a:off x="678" y="2682"/>
              <a:ext cx="3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74"/>
            <p:cNvSpPr>
              <a:spLocks noChangeShapeType="1"/>
            </p:cNvSpPr>
            <p:nvPr/>
          </p:nvSpPr>
          <p:spPr bwMode="auto">
            <a:xfrm flipV="1">
              <a:off x="1062" y="2634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Line 75"/>
            <p:cNvSpPr>
              <a:spLocks noChangeShapeType="1"/>
            </p:cNvSpPr>
            <p:nvPr/>
          </p:nvSpPr>
          <p:spPr bwMode="auto">
            <a:xfrm flipV="1">
              <a:off x="1320" y="2490"/>
              <a:ext cx="259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Line 76"/>
            <p:cNvSpPr>
              <a:spLocks noChangeShapeType="1"/>
            </p:cNvSpPr>
            <p:nvPr/>
          </p:nvSpPr>
          <p:spPr bwMode="auto">
            <a:xfrm>
              <a:off x="1194" y="2634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Line 77"/>
            <p:cNvSpPr>
              <a:spLocks noChangeShapeType="1"/>
            </p:cNvSpPr>
            <p:nvPr/>
          </p:nvSpPr>
          <p:spPr bwMode="auto">
            <a:xfrm>
              <a:off x="1578" y="2490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Line 78"/>
            <p:cNvSpPr>
              <a:spLocks noChangeShapeType="1"/>
            </p:cNvSpPr>
            <p:nvPr/>
          </p:nvSpPr>
          <p:spPr bwMode="auto">
            <a:xfrm flipV="1">
              <a:off x="1698" y="2400"/>
              <a:ext cx="1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Line 79"/>
            <p:cNvSpPr>
              <a:spLocks noChangeShapeType="1"/>
            </p:cNvSpPr>
            <p:nvPr/>
          </p:nvSpPr>
          <p:spPr bwMode="auto">
            <a:xfrm flipV="1">
              <a:off x="1836" y="2166"/>
              <a:ext cx="138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Line 80"/>
            <p:cNvSpPr>
              <a:spLocks noChangeShapeType="1"/>
            </p:cNvSpPr>
            <p:nvPr/>
          </p:nvSpPr>
          <p:spPr bwMode="auto">
            <a:xfrm>
              <a:off x="1968" y="2154"/>
              <a:ext cx="127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7" name="Line 81"/>
            <p:cNvSpPr>
              <a:spLocks noChangeShapeType="1"/>
            </p:cNvSpPr>
            <p:nvPr/>
          </p:nvSpPr>
          <p:spPr bwMode="auto">
            <a:xfrm>
              <a:off x="2220" y="2298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Line 82"/>
            <p:cNvSpPr>
              <a:spLocks noChangeShapeType="1"/>
            </p:cNvSpPr>
            <p:nvPr/>
          </p:nvSpPr>
          <p:spPr bwMode="auto">
            <a:xfrm>
              <a:off x="2094" y="2250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Line 83"/>
            <p:cNvSpPr>
              <a:spLocks noChangeShapeType="1"/>
            </p:cNvSpPr>
            <p:nvPr/>
          </p:nvSpPr>
          <p:spPr bwMode="auto">
            <a:xfrm>
              <a:off x="2346" y="2298"/>
              <a:ext cx="259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0" name="Line 84"/>
            <p:cNvSpPr>
              <a:spLocks noChangeShapeType="1"/>
            </p:cNvSpPr>
            <p:nvPr/>
          </p:nvSpPr>
          <p:spPr bwMode="auto">
            <a:xfrm>
              <a:off x="2604" y="239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21" name="Group 85"/>
          <p:cNvGrpSpPr>
            <a:grpSpLocks/>
          </p:cNvGrpSpPr>
          <p:nvPr/>
        </p:nvGrpSpPr>
        <p:grpSpPr bwMode="auto">
          <a:xfrm rot="-5400000">
            <a:off x="-896143" y="3961606"/>
            <a:ext cx="3516312" cy="676275"/>
            <a:chOff x="678" y="1872"/>
            <a:chExt cx="2215" cy="426"/>
          </a:xfrm>
        </p:grpSpPr>
        <p:sp>
          <p:nvSpPr>
            <p:cNvPr id="14422" name="Line 86"/>
            <p:cNvSpPr>
              <a:spLocks noChangeShapeType="1"/>
            </p:cNvSpPr>
            <p:nvPr/>
          </p:nvSpPr>
          <p:spPr bwMode="auto">
            <a:xfrm>
              <a:off x="678" y="2298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3" name="Line 87"/>
            <p:cNvSpPr>
              <a:spLocks noChangeShapeType="1"/>
            </p:cNvSpPr>
            <p:nvPr/>
          </p:nvSpPr>
          <p:spPr bwMode="auto">
            <a:xfrm flipV="1">
              <a:off x="804" y="2250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4" name="Line 88"/>
            <p:cNvSpPr>
              <a:spLocks noChangeShapeType="1"/>
            </p:cNvSpPr>
            <p:nvPr/>
          </p:nvSpPr>
          <p:spPr bwMode="auto">
            <a:xfrm flipV="1">
              <a:off x="1062" y="2106"/>
              <a:ext cx="259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5" name="Line 89"/>
            <p:cNvSpPr>
              <a:spLocks noChangeShapeType="1"/>
            </p:cNvSpPr>
            <p:nvPr/>
          </p:nvSpPr>
          <p:spPr bwMode="auto">
            <a:xfrm>
              <a:off x="936" y="2250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6" name="Line 90"/>
            <p:cNvSpPr>
              <a:spLocks noChangeShapeType="1"/>
            </p:cNvSpPr>
            <p:nvPr/>
          </p:nvSpPr>
          <p:spPr bwMode="auto">
            <a:xfrm>
              <a:off x="1320" y="210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7" name="Line 91"/>
            <p:cNvSpPr>
              <a:spLocks noChangeShapeType="1"/>
            </p:cNvSpPr>
            <p:nvPr/>
          </p:nvSpPr>
          <p:spPr bwMode="auto">
            <a:xfrm flipV="1">
              <a:off x="1446" y="2010"/>
              <a:ext cx="144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8" name="Line 92"/>
            <p:cNvSpPr>
              <a:spLocks noChangeShapeType="1"/>
            </p:cNvSpPr>
            <p:nvPr/>
          </p:nvSpPr>
          <p:spPr bwMode="auto">
            <a:xfrm flipV="1">
              <a:off x="1584" y="1872"/>
              <a:ext cx="138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9" name="Line 93"/>
            <p:cNvSpPr>
              <a:spLocks noChangeShapeType="1"/>
            </p:cNvSpPr>
            <p:nvPr/>
          </p:nvSpPr>
          <p:spPr bwMode="auto">
            <a:xfrm>
              <a:off x="1716" y="1872"/>
              <a:ext cx="3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0" name="Line 94"/>
            <p:cNvSpPr>
              <a:spLocks noChangeShapeType="1"/>
            </p:cNvSpPr>
            <p:nvPr/>
          </p:nvSpPr>
          <p:spPr bwMode="auto">
            <a:xfrm>
              <a:off x="2490" y="201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1" name="Line 95"/>
            <p:cNvSpPr>
              <a:spLocks noChangeAspect="1" noChangeShapeType="1"/>
            </p:cNvSpPr>
            <p:nvPr/>
          </p:nvSpPr>
          <p:spPr bwMode="auto">
            <a:xfrm>
              <a:off x="2622" y="2016"/>
              <a:ext cx="271" cy="10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2" name="Line 96"/>
            <p:cNvSpPr>
              <a:spLocks noChangeShapeType="1"/>
            </p:cNvSpPr>
            <p:nvPr/>
          </p:nvSpPr>
          <p:spPr bwMode="auto">
            <a:xfrm>
              <a:off x="2358" y="1968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3" name="Line 97"/>
            <p:cNvSpPr>
              <a:spLocks noChangeShapeType="1"/>
            </p:cNvSpPr>
            <p:nvPr/>
          </p:nvSpPr>
          <p:spPr bwMode="auto">
            <a:xfrm>
              <a:off x="2100" y="1872"/>
              <a:ext cx="265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276850" y="2446338"/>
            <a:ext cx="3638550" cy="3586162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Initial condition</a:t>
            </a:r>
            <a:r>
              <a:rPr lang="en-US" altLang="en-US" sz="1600">
                <a:solidFill>
                  <a:srgbClr val="00264C"/>
                </a:solidFill>
              </a:rPr>
              <a:t>:</a:t>
            </a:r>
            <a:r>
              <a:rPr lang="en-US" altLang="en-US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= d(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DP-equation</a:t>
            </a:r>
            <a:r>
              <a:rPr lang="en-US" altLang="en-US" sz="1600">
                <a:solidFill>
                  <a:srgbClr val="00264C"/>
                </a:solidFill>
              </a:rPr>
              <a:t>:</a:t>
            </a:r>
            <a:r>
              <a:rPr lang="en-US" altLang="en-US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	     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= min  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+ d(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.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                    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+ d(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Warping window</a:t>
            </a:r>
            <a:r>
              <a:rPr lang="en-US" altLang="en-US" sz="1600">
                <a:solidFill>
                  <a:srgbClr val="00264C"/>
                </a:solidFill>
              </a:rPr>
              <a:t>:</a:t>
            </a:r>
            <a:r>
              <a:rPr lang="en-US" altLang="en-US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r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≤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≤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Time-normalized distance</a:t>
            </a:r>
            <a:r>
              <a:rPr lang="en-US" altLang="en-US" sz="1600"/>
              <a:t>: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A </a:t>
            </a:r>
            <a:r>
              <a:rPr lang="en-US" altLang="en-US" b="1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B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=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/ </a:t>
            </a: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C 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C =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1600">
                <a:solidFill>
                  <a:srgbClr val="00264C"/>
                </a:solidFill>
              </a:rPr>
              <a:t>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304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Asymmetric DTW Algorithm</a:t>
            </a:r>
            <a:b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</a:br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 (warping window, no slope constraint)</a:t>
            </a:r>
            <a:endParaRPr lang="en-GB" altLang="en-US" sz="3200">
              <a:solidFill>
                <a:srgbClr val="00264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6505575" y="3305175"/>
            <a:ext cx="2181225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264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30" name="Rectangle 70"/>
          <p:cNvSpPr>
            <a:spLocks noChangeArrowheads="1"/>
          </p:cNvSpPr>
          <p:nvPr/>
        </p:nvSpPr>
        <p:spPr bwMode="auto">
          <a:xfrm>
            <a:off x="1152525" y="4448175"/>
            <a:ext cx="239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15431" name="Rectangle 71"/>
          <p:cNvSpPr>
            <a:spLocks noChangeArrowheads="1"/>
          </p:cNvSpPr>
          <p:nvPr/>
        </p:nvSpPr>
        <p:spPr bwMode="auto">
          <a:xfrm>
            <a:off x="1206500" y="23907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5432" name="Rectangle 72"/>
          <p:cNvSpPr>
            <a:spLocks noChangeArrowheads="1"/>
          </p:cNvSpPr>
          <p:nvPr/>
        </p:nvSpPr>
        <p:spPr bwMode="auto">
          <a:xfrm>
            <a:off x="1206500" y="57054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433" name="Rectangle 73"/>
          <p:cNvSpPr>
            <a:spLocks noChangeArrowheads="1"/>
          </p:cNvSpPr>
          <p:nvPr/>
        </p:nvSpPr>
        <p:spPr bwMode="auto">
          <a:xfrm>
            <a:off x="4722813" y="215265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1427163" y="215265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435" name="Rectangle 75"/>
          <p:cNvSpPr>
            <a:spLocks noChangeArrowheads="1"/>
          </p:cNvSpPr>
          <p:nvPr/>
        </p:nvSpPr>
        <p:spPr bwMode="auto">
          <a:xfrm>
            <a:off x="3200400" y="215265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5436" name="Rectangle 76"/>
          <p:cNvSpPr>
            <a:spLocks noChangeArrowheads="1"/>
          </p:cNvSpPr>
          <p:nvPr/>
        </p:nvSpPr>
        <p:spPr bwMode="auto">
          <a:xfrm rot="5400000">
            <a:off x="1387476" y="2528887"/>
            <a:ext cx="3509962" cy="3509963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437" name="Group 77"/>
          <p:cNvGrpSpPr>
            <a:grpSpLocks/>
          </p:cNvGrpSpPr>
          <p:nvPr/>
        </p:nvGrpSpPr>
        <p:grpSpPr bwMode="auto">
          <a:xfrm rot="5400000">
            <a:off x="1608931" y="2531270"/>
            <a:ext cx="3057525" cy="3509962"/>
            <a:chOff x="1488" y="1101"/>
            <a:chExt cx="1926" cy="2211"/>
          </a:xfrm>
        </p:grpSpPr>
        <p:sp>
          <p:nvSpPr>
            <p:cNvPr id="15438" name="Line 78"/>
            <p:cNvSpPr>
              <a:spLocks noChangeShapeType="1"/>
            </p:cNvSpPr>
            <p:nvPr/>
          </p:nvSpPr>
          <p:spPr bwMode="auto">
            <a:xfrm>
              <a:off x="251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79"/>
            <p:cNvSpPr>
              <a:spLocks noChangeShapeType="1"/>
            </p:cNvSpPr>
            <p:nvPr/>
          </p:nvSpPr>
          <p:spPr bwMode="auto">
            <a:xfrm>
              <a:off x="264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Line 80"/>
            <p:cNvSpPr>
              <a:spLocks noChangeShapeType="1"/>
            </p:cNvSpPr>
            <p:nvPr/>
          </p:nvSpPr>
          <p:spPr bwMode="auto">
            <a:xfrm>
              <a:off x="2772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Line 81"/>
            <p:cNvSpPr>
              <a:spLocks noChangeShapeType="1"/>
            </p:cNvSpPr>
            <p:nvPr/>
          </p:nvSpPr>
          <p:spPr bwMode="auto">
            <a:xfrm>
              <a:off x="290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" name="Line 82"/>
            <p:cNvSpPr>
              <a:spLocks noChangeShapeType="1"/>
            </p:cNvSpPr>
            <p:nvPr/>
          </p:nvSpPr>
          <p:spPr bwMode="auto">
            <a:xfrm>
              <a:off x="302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Line 83"/>
            <p:cNvSpPr>
              <a:spLocks noChangeShapeType="1"/>
            </p:cNvSpPr>
            <p:nvPr/>
          </p:nvSpPr>
          <p:spPr bwMode="auto">
            <a:xfrm>
              <a:off x="3157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Line 84"/>
            <p:cNvSpPr>
              <a:spLocks noChangeShapeType="1"/>
            </p:cNvSpPr>
            <p:nvPr/>
          </p:nvSpPr>
          <p:spPr bwMode="auto">
            <a:xfrm>
              <a:off x="328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Line 85"/>
            <p:cNvSpPr>
              <a:spLocks noChangeShapeType="1"/>
            </p:cNvSpPr>
            <p:nvPr/>
          </p:nvSpPr>
          <p:spPr bwMode="auto">
            <a:xfrm>
              <a:off x="341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6" name="Line 86"/>
            <p:cNvSpPr>
              <a:spLocks noChangeShapeType="1"/>
            </p:cNvSpPr>
            <p:nvPr/>
          </p:nvSpPr>
          <p:spPr bwMode="auto">
            <a:xfrm>
              <a:off x="148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7" name="Line 87"/>
            <p:cNvSpPr>
              <a:spLocks noChangeShapeType="1"/>
            </p:cNvSpPr>
            <p:nvPr/>
          </p:nvSpPr>
          <p:spPr bwMode="auto">
            <a:xfrm>
              <a:off x="161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8" name="Line 88"/>
            <p:cNvSpPr>
              <a:spLocks noChangeShapeType="1"/>
            </p:cNvSpPr>
            <p:nvPr/>
          </p:nvSpPr>
          <p:spPr bwMode="auto">
            <a:xfrm>
              <a:off x="174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9" name="Line 89"/>
            <p:cNvSpPr>
              <a:spLocks noChangeShapeType="1"/>
            </p:cNvSpPr>
            <p:nvPr/>
          </p:nvSpPr>
          <p:spPr bwMode="auto">
            <a:xfrm>
              <a:off x="187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0" name="Line 90"/>
            <p:cNvSpPr>
              <a:spLocks noChangeShapeType="1"/>
            </p:cNvSpPr>
            <p:nvPr/>
          </p:nvSpPr>
          <p:spPr bwMode="auto">
            <a:xfrm>
              <a:off x="2001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1" name="Line 91"/>
            <p:cNvSpPr>
              <a:spLocks noChangeShapeType="1"/>
            </p:cNvSpPr>
            <p:nvPr/>
          </p:nvSpPr>
          <p:spPr bwMode="auto">
            <a:xfrm>
              <a:off x="213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2" name="Line 92"/>
            <p:cNvSpPr>
              <a:spLocks noChangeShapeType="1"/>
            </p:cNvSpPr>
            <p:nvPr/>
          </p:nvSpPr>
          <p:spPr bwMode="auto">
            <a:xfrm>
              <a:off x="225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3" name="Line 93"/>
            <p:cNvSpPr>
              <a:spLocks noChangeShapeType="1"/>
            </p:cNvSpPr>
            <p:nvPr/>
          </p:nvSpPr>
          <p:spPr bwMode="auto">
            <a:xfrm>
              <a:off x="238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54" name="Group 94"/>
          <p:cNvGrpSpPr>
            <a:grpSpLocks/>
          </p:cNvGrpSpPr>
          <p:nvPr/>
        </p:nvGrpSpPr>
        <p:grpSpPr bwMode="auto">
          <a:xfrm rot="10800000">
            <a:off x="1612900" y="2528888"/>
            <a:ext cx="3057525" cy="3509962"/>
            <a:chOff x="3594" y="1197"/>
            <a:chExt cx="1926" cy="2211"/>
          </a:xfrm>
        </p:grpSpPr>
        <p:sp>
          <p:nvSpPr>
            <p:cNvPr id="15455" name="Line 95"/>
            <p:cNvSpPr>
              <a:spLocks noChangeShapeType="1"/>
            </p:cNvSpPr>
            <p:nvPr/>
          </p:nvSpPr>
          <p:spPr bwMode="auto">
            <a:xfrm>
              <a:off x="462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6" name="Line 96"/>
            <p:cNvSpPr>
              <a:spLocks noChangeShapeType="1"/>
            </p:cNvSpPr>
            <p:nvPr/>
          </p:nvSpPr>
          <p:spPr bwMode="auto">
            <a:xfrm>
              <a:off x="474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7" name="Line 97"/>
            <p:cNvSpPr>
              <a:spLocks noChangeShapeType="1"/>
            </p:cNvSpPr>
            <p:nvPr/>
          </p:nvSpPr>
          <p:spPr bwMode="auto">
            <a:xfrm>
              <a:off x="4878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8" name="Line 98"/>
            <p:cNvSpPr>
              <a:spLocks noChangeShapeType="1"/>
            </p:cNvSpPr>
            <p:nvPr/>
          </p:nvSpPr>
          <p:spPr bwMode="auto">
            <a:xfrm>
              <a:off x="500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9" name="Line 99"/>
            <p:cNvSpPr>
              <a:spLocks noChangeShapeType="1"/>
            </p:cNvSpPr>
            <p:nvPr/>
          </p:nvSpPr>
          <p:spPr bwMode="auto">
            <a:xfrm>
              <a:off x="513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0" name="Line 100"/>
            <p:cNvSpPr>
              <a:spLocks noChangeShapeType="1"/>
            </p:cNvSpPr>
            <p:nvPr/>
          </p:nvSpPr>
          <p:spPr bwMode="auto">
            <a:xfrm>
              <a:off x="5263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1" name="Line 101"/>
            <p:cNvSpPr>
              <a:spLocks noChangeShapeType="1"/>
            </p:cNvSpPr>
            <p:nvPr/>
          </p:nvSpPr>
          <p:spPr bwMode="auto">
            <a:xfrm>
              <a:off x="539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2" name="Line 102"/>
            <p:cNvSpPr>
              <a:spLocks noChangeShapeType="1"/>
            </p:cNvSpPr>
            <p:nvPr/>
          </p:nvSpPr>
          <p:spPr bwMode="auto">
            <a:xfrm>
              <a:off x="552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" name="Line 103"/>
            <p:cNvSpPr>
              <a:spLocks noChangeShapeType="1"/>
            </p:cNvSpPr>
            <p:nvPr/>
          </p:nvSpPr>
          <p:spPr bwMode="auto">
            <a:xfrm>
              <a:off x="359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" name="Line 104"/>
            <p:cNvSpPr>
              <a:spLocks noChangeShapeType="1"/>
            </p:cNvSpPr>
            <p:nvPr/>
          </p:nvSpPr>
          <p:spPr bwMode="auto">
            <a:xfrm>
              <a:off x="372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5" name="Line 105"/>
            <p:cNvSpPr>
              <a:spLocks noChangeShapeType="1"/>
            </p:cNvSpPr>
            <p:nvPr/>
          </p:nvSpPr>
          <p:spPr bwMode="auto">
            <a:xfrm>
              <a:off x="385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6" name="Line 106"/>
            <p:cNvSpPr>
              <a:spLocks noChangeShapeType="1"/>
            </p:cNvSpPr>
            <p:nvPr/>
          </p:nvSpPr>
          <p:spPr bwMode="auto">
            <a:xfrm>
              <a:off x="397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7" name="Line 107"/>
            <p:cNvSpPr>
              <a:spLocks noChangeShapeType="1"/>
            </p:cNvSpPr>
            <p:nvPr/>
          </p:nvSpPr>
          <p:spPr bwMode="auto">
            <a:xfrm>
              <a:off x="4107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8" name="Line 108"/>
            <p:cNvSpPr>
              <a:spLocks noChangeShapeType="1"/>
            </p:cNvSpPr>
            <p:nvPr/>
          </p:nvSpPr>
          <p:spPr bwMode="auto">
            <a:xfrm>
              <a:off x="423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9" name="Line 109"/>
            <p:cNvSpPr>
              <a:spLocks noChangeShapeType="1"/>
            </p:cNvSpPr>
            <p:nvPr/>
          </p:nvSpPr>
          <p:spPr bwMode="auto">
            <a:xfrm>
              <a:off x="436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70" name="Line 110"/>
            <p:cNvSpPr>
              <a:spLocks noChangeShapeType="1"/>
            </p:cNvSpPr>
            <p:nvPr/>
          </p:nvSpPr>
          <p:spPr bwMode="auto">
            <a:xfrm>
              <a:off x="449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71" name="Oval 111"/>
          <p:cNvSpPr>
            <a:spLocks noChangeAspect="1" noChangeArrowheads="1"/>
          </p:cNvSpPr>
          <p:nvPr/>
        </p:nvSpPr>
        <p:spPr bwMode="auto">
          <a:xfrm>
            <a:off x="1470025" y="5886450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5472" name="Oval 112"/>
          <p:cNvSpPr>
            <a:spLocks noChangeAspect="1" noChangeArrowheads="1"/>
          </p:cNvSpPr>
          <p:nvPr/>
        </p:nvSpPr>
        <p:spPr bwMode="auto">
          <a:xfrm flipV="1">
            <a:off x="3100388" y="4656138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264C"/>
                </a:solidFill>
              </a:rPr>
              <a:t> </a:t>
            </a:r>
          </a:p>
        </p:txBody>
      </p:sp>
      <p:sp>
        <p:nvSpPr>
          <p:cNvPr id="15473" name="Oval 113"/>
          <p:cNvSpPr>
            <a:spLocks noChangeAspect="1" noChangeArrowheads="1"/>
          </p:cNvSpPr>
          <p:nvPr/>
        </p:nvSpPr>
        <p:spPr bwMode="auto">
          <a:xfrm flipV="1">
            <a:off x="3308350" y="4656138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5474" name="Oval 114"/>
          <p:cNvSpPr>
            <a:spLocks noChangeAspect="1" noChangeArrowheads="1"/>
          </p:cNvSpPr>
          <p:nvPr/>
        </p:nvSpPr>
        <p:spPr bwMode="auto">
          <a:xfrm flipV="1">
            <a:off x="3101975" y="4860925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5475" name="Oval 115"/>
          <p:cNvSpPr>
            <a:spLocks noChangeAspect="1" noChangeArrowheads="1"/>
          </p:cNvSpPr>
          <p:nvPr/>
        </p:nvSpPr>
        <p:spPr bwMode="auto">
          <a:xfrm flipV="1">
            <a:off x="3308350" y="4860925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264C"/>
                </a:solidFill>
              </a:rPr>
              <a:t> </a:t>
            </a:r>
          </a:p>
        </p:txBody>
      </p:sp>
      <p:sp>
        <p:nvSpPr>
          <p:cNvPr id="15476" name="Line 116"/>
          <p:cNvSpPr>
            <a:spLocks noChangeShapeType="1"/>
          </p:cNvSpPr>
          <p:nvPr/>
        </p:nvSpPr>
        <p:spPr bwMode="auto">
          <a:xfrm flipH="1">
            <a:off x="3165475" y="4679950"/>
            <a:ext cx="13652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7" name="Line 117"/>
          <p:cNvSpPr>
            <a:spLocks noChangeAspect="1" noChangeShapeType="1"/>
          </p:cNvSpPr>
          <p:nvPr/>
        </p:nvSpPr>
        <p:spPr bwMode="auto">
          <a:xfrm flipH="1">
            <a:off x="3165475" y="4716463"/>
            <a:ext cx="146050" cy="1460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8" name="Line 118"/>
          <p:cNvSpPr>
            <a:spLocks noChangeShapeType="1"/>
          </p:cNvSpPr>
          <p:nvPr/>
        </p:nvSpPr>
        <p:spPr bwMode="auto">
          <a:xfrm rot="16200000" flipH="1">
            <a:off x="3275012" y="4791076"/>
            <a:ext cx="13652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9" name="Text Box 119"/>
          <p:cNvSpPr txBox="1">
            <a:spLocks noChangeArrowheads="1"/>
          </p:cNvSpPr>
          <p:nvPr/>
        </p:nvSpPr>
        <p:spPr bwMode="auto">
          <a:xfrm>
            <a:off x="1276350" y="626745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14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)</a:t>
            </a:r>
            <a:endParaRPr lang="en-US" altLang="en-US" sz="1400">
              <a:solidFill>
                <a:srgbClr val="00264C"/>
              </a:solidFill>
            </a:endParaRPr>
          </a:p>
        </p:txBody>
      </p:sp>
      <p:sp>
        <p:nvSpPr>
          <p:cNvPr id="15480" name="Line 120"/>
          <p:cNvSpPr>
            <a:spLocks noChangeShapeType="1"/>
          </p:cNvSpPr>
          <p:nvPr/>
        </p:nvSpPr>
        <p:spPr bwMode="auto">
          <a:xfrm flipV="1">
            <a:off x="1504950" y="6067425"/>
            <a:ext cx="0" cy="274638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81" name="Text Box 121"/>
          <p:cNvSpPr txBox="1">
            <a:spLocks noChangeArrowheads="1"/>
          </p:cNvSpPr>
          <p:nvPr/>
        </p:nvSpPr>
        <p:spPr bwMode="auto">
          <a:xfrm>
            <a:off x="4791075" y="1876425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sz="1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4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)</a:t>
            </a:r>
            <a:endParaRPr lang="en-US" altLang="en-US" sz="1400">
              <a:solidFill>
                <a:srgbClr val="00264C"/>
              </a:solidFill>
            </a:endParaRPr>
          </a:p>
        </p:txBody>
      </p:sp>
      <p:sp>
        <p:nvSpPr>
          <p:cNvPr id="15482" name="Line 122"/>
          <p:cNvSpPr>
            <a:spLocks noChangeAspect="1" noChangeShapeType="1"/>
          </p:cNvSpPr>
          <p:nvPr/>
        </p:nvSpPr>
        <p:spPr bwMode="auto">
          <a:xfrm flipH="1">
            <a:off x="4933950" y="2162175"/>
            <a:ext cx="228600" cy="4572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83" name="Oval 123"/>
          <p:cNvSpPr>
            <a:spLocks noChangeAspect="1" noChangeArrowheads="1"/>
          </p:cNvSpPr>
          <p:nvPr/>
        </p:nvSpPr>
        <p:spPr bwMode="auto">
          <a:xfrm>
            <a:off x="4746625" y="2609850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5484" name="Line 124"/>
          <p:cNvSpPr>
            <a:spLocks noChangeShapeType="1"/>
          </p:cNvSpPr>
          <p:nvPr/>
        </p:nvSpPr>
        <p:spPr bwMode="auto">
          <a:xfrm rot="189930" flipV="1">
            <a:off x="3000375" y="4181475"/>
            <a:ext cx="1981200" cy="2209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85" name="Line 125"/>
          <p:cNvSpPr>
            <a:spLocks noChangeShapeType="1"/>
          </p:cNvSpPr>
          <p:nvPr/>
        </p:nvSpPr>
        <p:spPr bwMode="auto">
          <a:xfrm rot="189930" flipV="1">
            <a:off x="1123950" y="2343150"/>
            <a:ext cx="1981200" cy="2209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86" name="Text Box 126"/>
          <p:cNvSpPr txBox="1">
            <a:spLocks noChangeArrowheads="1"/>
          </p:cNvSpPr>
          <p:nvPr/>
        </p:nvSpPr>
        <p:spPr bwMode="auto">
          <a:xfrm>
            <a:off x="3076575" y="602932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r</a:t>
            </a:r>
            <a:endParaRPr lang="en-US" altLang="en-US" sz="1400">
              <a:solidFill>
                <a:srgbClr val="FF9900"/>
              </a:solidFill>
            </a:endParaRPr>
          </a:p>
        </p:txBody>
      </p:sp>
      <p:sp>
        <p:nvSpPr>
          <p:cNvPr id="15487" name="Text Box 127"/>
          <p:cNvSpPr txBox="1">
            <a:spLocks noChangeArrowheads="1"/>
          </p:cNvSpPr>
          <p:nvPr/>
        </p:nvSpPr>
        <p:spPr bwMode="auto">
          <a:xfrm>
            <a:off x="581025" y="390525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 r</a:t>
            </a:r>
          </a:p>
        </p:txBody>
      </p:sp>
      <p:sp>
        <p:nvSpPr>
          <p:cNvPr id="15488" name="Text Box 128"/>
          <p:cNvSpPr txBox="1">
            <a:spLocks noChangeArrowheads="1"/>
          </p:cNvSpPr>
          <p:nvPr/>
        </p:nvSpPr>
        <p:spPr bwMode="auto">
          <a:xfrm>
            <a:off x="3152775" y="4410075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489" name="Text Box 129"/>
          <p:cNvSpPr txBox="1">
            <a:spLocks noChangeArrowheads="1"/>
          </p:cNvSpPr>
          <p:nvPr/>
        </p:nvSpPr>
        <p:spPr bwMode="auto">
          <a:xfrm>
            <a:off x="3276600" y="4562475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33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5490" name="Text Box 130"/>
          <p:cNvSpPr txBox="1">
            <a:spLocks noChangeArrowheads="1"/>
          </p:cNvSpPr>
          <p:nvPr/>
        </p:nvSpPr>
        <p:spPr bwMode="auto">
          <a:xfrm>
            <a:off x="3067050" y="4791075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491" name="Rectangle 131"/>
          <p:cNvSpPr>
            <a:spLocks noChangeArrowheads="1"/>
          </p:cNvSpPr>
          <p:nvPr/>
        </p:nvSpPr>
        <p:spPr bwMode="auto">
          <a:xfrm>
            <a:off x="76200" y="5676900"/>
            <a:ext cx="1047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Monotype Corsiva" panose="03010101010201010101" pitchFamily="66" charset="0"/>
              </a:rPr>
              <a:t>Time Series B</a:t>
            </a:r>
            <a:endParaRPr lang="en-US" altLang="en-US" sz="1400" b="1" i="1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5492" name="Rectangle 132"/>
          <p:cNvSpPr>
            <a:spLocks noChangeArrowheads="1"/>
          </p:cNvSpPr>
          <p:nvPr/>
        </p:nvSpPr>
        <p:spPr bwMode="auto">
          <a:xfrm>
            <a:off x="1162050" y="1762125"/>
            <a:ext cx="1219200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Monotype Corsiva" panose="03010101010201010101" pitchFamily="66" charset="0"/>
              </a:rPr>
              <a:t>Time Series A</a:t>
            </a:r>
            <a:endParaRPr lang="en-US" altLang="en-US" sz="1400" b="1" i="1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15493" name="Group 133"/>
          <p:cNvGrpSpPr>
            <a:grpSpLocks/>
          </p:cNvGrpSpPr>
          <p:nvPr/>
        </p:nvGrpSpPr>
        <p:grpSpPr bwMode="auto">
          <a:xfrm>
            <a:off x="1362075" y="1447800"/>
            <a:ext cx="3514725" cy="838200"/>
            <a:chOff x="678" y="2154"/>
            <a:chExt cx="2214" cy="528"/>
          </a:xfrm>
        </p:grpSpPr>
        <p:sp>
          <p:nvSpPr>
            <p:cNvPr id="15494" name="Line 134"/>
            <p:cNvSpPr>
              <a:spLocks noChangeShapeType="1"/>
            </p:cNvSpPr>
            <p:nvPr/>
          </p:nvSpPr>
          <p:spPr bwMode="auto">
            <a:xfrm>
              <a:off x="678" y="2682"/>
              <a:ext cx="3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5" name="Line 135"/>
            <p:cNvSpPr>
              <a:spLocks noChangeShapeType="1"/>
            </p:cNvSpPr>
            <p:nvPr/>
          </p:nvSpPr>
          <p:spPr bwMode="auto">
            <a:xfrm flipV="1">
              <a:off x="1062" y="2634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6" name="Line 136"/>
            <p:cNvSpPr>
              <a:spLocks noChangeShapeType="1"/>
            </p:cNvSpPr>
            <p:nvPr/>
          </p:nvSpPr>
          <p:spPr bwMode="auto">
            <a:xfrm flipV="1">
              <a:off x="1320" y="2490"/>
              <a:ext cx="259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7" name="Line 137"/>
            <p:cNvSpPr>
              <a:spLocks noChangeShapeType="1"/>
            </p:cNvSpPr>
            <p:nvPr/>
          </p:nvSpPr>
          <p:spPr bwMode="auto">
            <a:xfrm>
              <a:off x="1194" y="2634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8" name="Line 138"/>
            <p:cNvSpPr>
              <a:spLocks noChangeShapeType="1"/>
            </p:cNvSpPr>
            <p:nvPr/>
          </p:nvSpPr>
          <p:spPr bwMode="auto">
            <a:xfrm>
              <a:off x="1578" y="2490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9" name="Line 139"/>
            <p:cNvSpPr>
              <a:spLocks noChangeShapeType="1"/>
            </p:cNvSpPr>
            <p:nvPr/>
          </p:nvSpPr>
          <p:spPr bwMode="auto">
            <a:xfrm flipV="1">
              <a:off x="1698" y="2400"/>
              <a:ext cx="1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0" name="Line 140"/>
            <p:cNvSpPr>
              <a:spLocks noChangeShapeType="1"/>
            </p:cNvSpPr>
            <p:nvPr/>
          </p:nvSpPr>
          <p:spPr bwMode="auto">
            <a:xfrm flipV="1">
              <a:off x="1836" y="2166"/>
              <a:ext cx="138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1" name="Line 141"/>
            <p:cNvSpPr>
              <a:spLocks noChangeShapeType="1"/>
            </p:cNvSpPr>
            <p:nvPr/>
          </p:nvSpPr>
          <p:spPr bwMode="auto">
            <a:xfrm>
              <a:off x="1968" y="2154"/>
              <a:ext cx="127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2" name="Line 142"/>
            <p:cNvSpPr>
              <a:spLocks noChangeShapeType="1"/>
            </p:cNvSpPr>
            <p:nvPr/>
          </p:nvSpPr>
          <p:spPr bwMode="auto">
            <a:xfrm>
              <a:off x="2220" y="2298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3" name="Line 143"/>
            <p:cNvSpPr>
              <a:spLocks noChangeShapeType="1"/>
            </p:cNvSpPr>
            <p:nvPr/>
          </p:nvSpPr>
          <p:spPr bwMode="auto">
            <a:xfrm>
              <a:off x="2094" y="2250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4" name="Line 144"/>
            <p:cNvSpPr>
              <a:spLocks noChangeShapeType="1"/>
            </p:cNvSpPr>
            <p:nvPr/>
          </p:nvSpPr>
          <p:spPr bwMode="auto">
            <a:xfrm>
              <a:off x="2346" y="2298"/>
              <a:ext cx="259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5" name="Line 145"/>
            <p:cNvSpPr>
              <a:spLocks noChangeShapeType="1"/>
            </p:cNvSpPr>
            <p:nvPr/>
          </p:nvSpPr>
          <p:spPr bwMode="auto">
            <a:xfrm>
              <a:off x="2604" y="239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506" name="Group 146"/>
          <p:cNvGrpSpPr>
            <a:grpSpLocks/>
          </p:cNvGrpSpPr>
          <p:nvPr/>
        </p:nvGrpSpPr>
        <p:grpSpPr bwMode="auto">
          <a:xfrm rot="-5400000">
            <a:off x="-896143" y="3961606"/>
            <a:ext cx="3516312" cy="676275"/>
            <a:chOff x="678" y="1872"/>
            <a:chExt cx="2215" cy="426"/>
          </a:xfrm>
        </p:grpSpPr>
        <p:sp>
          <p:nvSpPr>
            <p:cNvPr id="15507" name="Line 147"/>
            <p:cNvSpPr>
              <a:spLocks noChangeShapeType="1"/>
            </p:cNvSpPr>
            <p:nvPr/>
          </p:nvSpPr>
          <p:spPr bwMode="auto">
            <a:xfrm>
              <a:off x="678" y="2298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8" name="Line 148"/>
            <p:cNvSpPr>
              <a:spLocks noChangeShapeType="1"/>
            </p:cNvSpPr>
            <p:nvPr/>
          </p:nvSpPr>
          <p:spPr bwMode="auto">
            <a:xfrm flipV="1">
              <a:off x="804" y="2250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9" name="Line 149"/>
            <p:cNvSpPr>
              <a:spLocks noChangeShapeType="1"/>
            </p:cNvSpPr>
            <p:nvPr/>
          </p:nvSpPr>
          <p:spPr bwMode="auto">
            <a:xfrm flipV="1">
              <a:off x="1062" y="2106"/>
              <a:ext cx="259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0" name="Line 150"/>
            <p:cNvSpPr>
              <a:spLocks noChangeShapeType="1"/>
            </p:cNvSpPr>
            <p:nvPr/>
          </p:nvSpPr>
          <p:spPr bwMode="auto">
            <a:xfrm>
              <a:off x="936" y="2250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1" name="Line 151"/>
            <p:cNvSpPr>
              <a:spLocks noChangeShapeType="1"/>
            </p:cNvSpPr>
            <p:nvPr/>
          </p:nvSpPr>
          <p:spPr bwMode="auto">
            <a:xfrm>
              <a:off x="1320" y="210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2" name="Line 152"/>
            <p:cNvSpPr>
              <a:spLocks noChangeShapeType="1"/>
            </p:cNvSpPr>
            <p:nvPr/>
          </p:nvSpPr>
          <p:spPr bwMode="auto">
            <a:xfrm flipV="1">
              <a:off x="1446" y="2010"/>
              <a:ext cx="144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3" name="Line 153"/>
            <p:cNvSpPr>
              <a:spLocks noChangeShapeType="1"/>
            </p:cNvSpPr>
            <p:nvPr/>
          </p:nvSpPr>
          <p:spPr bwMode="auto">
            <a:xfrm flipV="1">
              <a:off x="1584" y="1872"/>
              <a:ext cx="138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4" name="Line 154"/>
            <p:cNvSpPr>
              <a:spLocks noChangeShapeType="1"/>
            </p:cNvSpPr>
            <p:nvPr/>
          </p:nvSpPr>
          <p:spPr bwMode="auto">
            <a:xfrm>
              <a:off x="1716" y="1872"/>
              <a:ext cx="3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5" name="Line 155"/>
            <p:cNvSpPr>
              <a:spLocks noChangeShapeType="1"/>
            </p:cNvSpPr>
            <p:nvPr/>
          </p:nvSpPr>
          <p:spPr bwMode="auto">
            <a:xfrm>
              <a:off x="2490" y="201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6" name="Line 156"/>
            <p:cNvSpPr>
              <a:spLocks noChangeAspect="1" noChangeShapeType="1"/>
            </p:cNvSpPr>
            <p:nvPr/>
          </p:nvSpPr>
          <p:spPr bwMode="auto">
            <a:xfrm>
              <a:off x="2622" y="2016"/>
              <a:ext cx="271" cy="10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7" name="Line 157"/>
            <p:cNvSpPr>
              <a:spLocks noChangeShapeType="1"/>
            </p:cNvSpPr>
            <p:nvPr/>
          </p:nvSpPr>
          <p:spPr bwMode="auto">
            <a:xfrm>
              <a:off x="2358" y="1968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8" name="Line 158"/>
            <p:cNvSpPr>
              <a:spLocks noChangeShapeType="1"/>
            </p:cNvSpPr>
            <p:nvPr/>
          </p:nvSpPr>
          <p:spPr bwMode="auto">
            <a:xfrm>
              <a:off x="2100" y="1872"/>
              <a:ext cx="265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276850" y="2446338"/>
            <a:ext cx="3638550" cy="3586162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Initial condition</a:t>
            </a:r>
            <a:r>
              <a:rPr lang="en-US" altLang="en-US" sz="1600">
                <a:solidFill>
                  <a:srgbClr val="00264C"/>
                </a:solidFill>
              </a:rPr>
              <a:t>:</a:t>
            </a:r>
            <a:r>
              <a:rPr lang="en-US" altLang="en-US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= d(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DP-equation</a:t>
            </a:r>
            <a:r>
              <a:rPr lang="en-US" altLang="en-US" sz="1600">
                <a:solidFill>
                  <a:srgbClr val="00264C"/>
                </a:solidFill>
              </a:rPr>
              <a:t>:</a:t>
            </a:r>
            <a:r>
              <a:rPr lang="en-US" altLang="en-US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	     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+ d(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= min  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+ d(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.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                    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+ d(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Warping window</a:t>
            </a:r>
            <a:r>
              <a:rPr lang="en-US" altLang="en-US" sz="1600">
                <a:solidFill>
                  <a:srgbClr val="00264C"/>
                </a:solidFill>
              </a:rPr>
              <a:t>:</a:t>
            </a:r>
            <a:r>
              <a:rPr lang="en-US" altLang="en-US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r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≤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≤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1600" u="sng">
                <a:solidFill>
                  <a:srgbClr val="00264C"/>
                </a:solidFill>
              </a:rPr>
              <a:t>Time-normalized distance</a:t>
            </a:r>
            <a:r>
              <a:rPr lang="en-US" altLang="en-US" sz="1600"/>
              <a:t>: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A </a:t>
            </a:r>
            <a:r>
              <a:rPr lang="en-US" altLang="en-US" b="1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B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=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 / </a:t>
            </a: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C 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C =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n 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1600">
                <a:solidFill>
                  <a:srgbClr val="00264C"/>
                </a:solidFill>
              </a:rPr>
              <a:t>.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33400" y="304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Quazi-symmetric DTW Algorithm</a:t>
            </a:r>
            <a:b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</a:br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 (warping window, no slope constraint)</a:t>
            </a:r>
            <a:endParaRPr lang="en-GB" altLang="en-US" sz="3200">
              <a:solidFill>
                <a:srgbClr val="00264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505575" y="3305175"/>
            <a:ext cx="2181225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264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1152525" y="4448175"/>
            <a:ext cx="239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1206500" y="23907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1206500" y="57054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4722813" y="215265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1427163" y="215265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3200400" y="215265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 rot="5400000">
            <a:off x="1387476" y="2528887"/>
            <a:ext cx="3509962" cy="3509963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61" name="Group 77"/>
          <p:cNvGrpSpPr>
            <a:grpSpLocks/>
          </p:cNvGrpSpPr>
          <p:nvPr/>
        </p:nvGrpSpPr>
        <p:grpSpPr bwMode="auto">
          <a:xfrm rot="5400000">
            <a:off x="1608931" y="2531270"/>
            <a:ext cx="3057525" cy="3509962"/>
            <a:chOff x="1488" y="1101"/>
            <a:chExt cx="1926" cy="2211"/>
          </a:xfrm>
        </p:grpSpPr>
        <p:sp>
          <p:nvSpPr>
            <p:cNvPr id="16462" name="Line 78"/>
            <p:cNvSpPr>
              <a:spLocks noChangeShapeType="1"/>
            </p:cNvSpPr>
            <p:nvPr/>
          </p:nvSpPr>
          <p:spPr bwMode="auto">
            <a:xfrm>
              <a:off x="251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3" name="Line 79"/>
            <p:cNvSpPr>
              <a:spLocks noChangeShapeType="1"/>
            </p:cNvSpPr>
            <p:nvPr/>
          </p:nvSpPr>
          <p:spPr bwMode="auto">
            <a:xfrm>
              <a:off x="264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4" name="Line 80"/>
            <p:cNvSpPr>
              <a:spLocks noChangeShapeType="1"/>
            </p:cNvSpPr>
            <p:nvPr/>
          </p:nvSpPr>
          <p:spPr bwMode="auto">
            <a:xfrm>
              <a:off x="2772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5" name="Line 81"/>
            <p:cNvSpPr>
              <a:spLocks noChangeShapeType="1"/>
            </p:cNvSpPr>
            <p:nvPr/>
          </p:nvSpPr>
          <p:spPr bwMode="auto">
            <a:xfrm>
              <a:off x="290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6" name="Line 82"/>
            <p:cNvSpPr>
              <a:spLocks noChangeShapeType="1"/>
            </p:cNvSpPr>
            <p:nvPr/>
          </p:nvSpPr>
          <p:spPr bwMode="auto">
            <a:xfrm>
              <a:off x="302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7" name="Line 83"/>
            <p:cNvSpPr>
              <a:spLocks noChangeShapeType="1"/>
            </p:cNvSpPr>
            <p:nvPr/>
          </p:nvSpPr>
          <p:spPr bwMode="auto">
            <a:xfrm>
              <a:off x="3157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8" name="Line 84"/>
            <p:cNvSpPr>
              <a:spLocks noChangeShapeType="1"/>
            </p:cNvSpPr>
            <p:nvPr/>
          </p:nvSpPr>
          <p:spPr bwMode="auto">
            <a:xfrm>
              <a:off x="328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9" name="Line 85"/>
            <p:cNvSpPr>
              <a:spLocks noChangeShapeType="1"/>
            </p:cNvSpPr>
            <p:nvPr/>
          </p:nvSpPr>
          <p:spPr bwMode="auto">
            <a:xfrm>
              <a:off x="341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0" name="Line 86"/>
            <p:cNvSpPr>
              <a:spLocks noChangeShapeType="1"/>
            </p:cNvSpPr>
            <p:nvPr/>
          </p:nvSpPr>
          <p:spPr bwMode="auto">
            <a:xfrm>
              <a:off x="148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1" name="Line 87"/>
            <p:cNvSpPr>
              <a:spLocks noChangeShapeType="1"/>
            </p:cNvSpPr>
            <p:nvPr/>
          </p:nvSpPr>
          <p:spPr bwMode="auto">
            <a:xfrm>
              <a:off x="161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2" name="Line 88"/>
            <p:cNvSpPr>
              <a:spLocks noChangeShapeType="1"/>
            </p:cNvSpPr>
            <p:nvPr/>
          </p:nvSpPr>
          <p:spPr bwMode="auto">
            <a:xfrm>
              <a:off x="174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3" name="Line 89"/>
            <p:cNvSpPr>
              <a:spLocks noChangeShapeType="1"/>
            </p:cNvSpPr>
            <p:nvPr/>
          </p:nvSpPr>
          <p:spPr bwMode="auto">
            <a:xfrm>
              <a:off x="187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4" name="Line 90"/>
            <p:cNvSpPr>
              <a:spLocks noChangeShapeType="1"/>
            </p:cNvSpPr>
            <p:nvPr/>
          </p:nvSpPr>
          <p:spPr bwMode="auto">
            <a:xfrm>
              <a:off x="2001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5" name="Line 91"/>
            <p:cNvSpPr>
              <a:spLocks noChangeShapeType="1"/>
            </p:cNvSpPr>
            <p:nvPr/>
          </p:nvSpPr>
          <p:spPr bwMode="auto">
            <a:xfrm>
              <a:off x="213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6" name="Line 92"/>
            <p:cNvSpPr>
              <a:spLocks noChangeShapeType="1"/>
            </p:cNvSpPr>
            <p:nvPr/>
          </p:nvSpPr>
          <p:spPr bwMode="auto">
            <a:xfrm>
              <a:off x="225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Line 93"/>
            <p:cNvSpPr>
              <a:spLocks noChangeShapeType="1"/>
            </p:cNvSpPr>
            <p:nvPr/>
          </p:nvSpPr>
          <p:spPr bwMode="auto">
            <a:xfrm>
              <a:off x="238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78" name="Group 94"/>
          <p:cNvGrpSpPr>
            <a:grpSpLocks/>
          </p:cNvGrpSpPr>
          <p:nvPr/>
        </p:nvGrpSpPr>
        <p:grpSpPr bwMode="auto">
          <a:xfrm rot="10800000">
            <a:off x="1612900" y="2528888"/>
            <a:ext cx="3057525" cy="3509962"/>
            <a:chOff x="3594" y="1197"/>
            <a:chExt cx="1926" cy="2211"/>
          </a:xfrm>
        </p:grpSpPr>
        <p:sp>
          <p:nvSpPr>
            <p:cNvPr id="16479" name="Line 95"/>
            <p:cNvSpPr>
              <a:spLocks noChangeShapeType="1"/>
            </p:cNvSpPr>
            <p:nvPr/>
          </p:nvSpPr>
          <p:spPr bwMode="auto">
            <a:xfrm>
              <a:off x="462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0" name="Line 96"/>
            <p:cNvSpPr>
              <a:spLocks noChangeShapeType="1"/>
            </p:cNvSpPr>
            <p:nvPr/>
          </p:nvSpPr>
          <p:spPr bwMode="auto">
            <a:xfrm>
              <a:off x="474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1" name="Line 97"/>
            <p:cNvSpPr>
              <a:spLocks noChangeShapeType="1"/>
            </p:cNvSpPr>
            <p:nvPr/>
          </p:nvSpPr>
          <p:spPr bwMode="auto">
            <a:xfrm>
              <a:off x="4878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2" name="Line 98"/>
            <p:cNvSpPr>
              <a:spLocks noChangeShapeType="1"/>
            </p:cNvSpPr>
            <p:nvPr/>
          </p:nvSpPr>
          <p:spPr bwMode="auto">
            <a:xfrm>
              <a:off x="500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3" name="Line 99"/>
            <p:cNvSpPr>
              <a:spLocks noChangeShapeType="1"/>
            </p:cNvSpPr>
            <p:nvPr/>
          </p:nvSpPr>
          <p:spPr bwMode="auto">
            <a:xfrm>
              <a:off x="513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4" name="Line 100"/>
            <p:cNvSpPr>
              <a:spLocks noChangeShapeType="1"/>
            </p:cNvSpPr>
            <p:nvPr/>
          </p:nvSpPr>
          <p:spPr bwMode="auto">
            <a:xfrm>
              <a:off x="5263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5" name="Line 101"/>
            <p:cNvSpPr>
              <a:spLocks noChangeShapeType="1"/>
            </p:cNvSpPr>
            <p:nvPr/>
          </p:nvSpPr>
          <p:spPr bwMode="auto">
            <a:xfrm>
              <a:off x="539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6" name="Line 102"/>
            <p:cNvSpPr>
              <a:spLocks noChangeShapeType="1"/>
            </p:cNvSpPr>
            <p:nvPr/>
          </p:nvSpPr>
          <p:spPr bwMode="auto">
            <a:xfrm>
              <a:off x="552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7" name="Line 103"/>
            <p:cNvSpPr>
              <a:spLocks noChangeShapeType="1"/>
            </p:cNvSpPr>
            <p:nvPr/>
          </p:nvSpPr>
          <p:spPr bwMode="auto">
            <a:xfrm>
              <a:off x="359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8" name="Line 104"/>
            <p:cNvSpPr>
              <a:spLocks noChangeShapeType="1"/>
            </p:cNvSpPr>
            <p:nvPr/>
          </p:nvSpPr>
          <p:spPr bwMode="auto">
            <a:xfrm>
              <a:off x="372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9" name="Line 105"/>
            <p:cNvSpPr>
              <a:spLocks noChangeShapeType="1"/>
            </p:cNvSpPr>
            <p:nvPr/>
          </p:nvSpPr>
          <p:spPr bwMode="auto">
            <a:xfrm>
              <a:off x="385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0" name="Line 106"/>
            <p:cNvSpPr>
              <a:spLocks noChangeShapeType="1"/>
            </p:cNvSpPr>
            <p:nvPr/>
          </p:nvSpPr>
          <p:spPr bwMode="auto">
            <a:xfrm>
              <a:off x="397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1" name="Line 107"/>
            <p:cNvSpPr>
              <a:spLocks noChangeShapeType="1"/>
            </p:cNvSpPr>
            <p:nvPr/>
          </p:nvSpPr>
          <p:spPr bwMode="auto">
            <a:xfrm>
              <a:off x="4107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2" name="Line 108"/>
            <p:cNvSpPr>
              <a:spLocks noChangeShapeType="1"/>
            </p:cNvSpPr>
            <p:nvPr/>
          </p:nvSpPr>
          <p:spPr bwMode="auto">
            <a:xfrm>
              <a:off x="423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3" name="Line 109"/>
            <p:cNvSpPr>
              <a:spLocks noChangeShapeType="1"/>
            </p:cNvSpPr>
            <p:nvPr/>
          </p:nvSpPr>
          <p:spPr bwMode="auto">
            <a:xfrm>
              <a:off x="436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4" name="Line 110"/>
            <p:cNvSpPr>
              <a:spLocks noChangeShapeType="1"/>
            </p:cNvSpPr>
            <p:nvPr/>
          </p:nvSpPr>
          <p:spPr bwMode="auto">
            <a:xfrm>
              <a:off x="449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95" name="Oval 111"/>
          <p:cNvSpPr>
            <a:spLocks noChangeAspect="1" noChangeArrowheads="1"/>
          </p:cNvSpPr>
          <p:nvPr/>
        </p:nvSpPr>
        <p:spPr bwMode="auto">
          <a:xfrm>
            <a:off x="1470025" y="5886450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6496" name="Oval 112"/>
          <p:cNvSpPr>
            <a:spLocks noChangeAspect="1" noChangeArrowheads="1"/>
          </p:cNvSpPr>
          <p:nvPr/>
        </p:nvSpPr>
        <p:spPr bwMode="auto">
          <a:xfrm flipV="1">
            <a:off x="3100388" y="4656138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264C"/>
                </a:solidFill>
              </a:rPr>
              <a:t> </a:t>
            </a:r>
          </a:p>
        </p:txBody>
      </p:sp>
      <p:sp>
        <p:nvSpPr>
          <p:cNvPr id="16497" name="Oval 113"/>
          <p:cNvSpPr>
            <a:spLocks noChangeAspect="1" noChangeArrowheads="1"/>
          </p:cNvSpPr>
          <p:nvPr/>
        </p:nvSpPr>
        <p:spPr bwMode="auto">
          <a:xfrm flipV="1">
            <a:off x="3308350" y="4656138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6498" name="Oval 114"/>
          <p:cNvSpPr>
            <a:spLocks noChangeAspect="1" noChangeArrowheads="1"/>
          </p:cNvSpPr>
          <p:nvPr/>
        </p:nvSpPr>
        <p:spPr bwMode="auto">
          <a:xfrm flipV="1">
            <a:off x="3101975" y="4860925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6499" name="Oval 115"/>
          <p:cNvSpPr>
            <a:spLocks noChangeAspect="1" noChangeArrowheads="1"/>
          </p:cNvSpPr>
          <p:nvPr/>
        </p:nvSpPr>
        <p:spPr bwMode="auto">
          <a:xfrm flipV="1">
            <a:off x="3308350" y="4860925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264C"/>
                </a:solidFill>
              </a:rPr>
              <a:t> </a:t>
            </a:r>
          </a:p>
        </p:txBody>
      </p:sp>
      <p:sp>
        <p:nvSpPr>
          <p:cNvPr id="16500" name="Line 116"/>
          <p:cNvSpPr>
            <a:spLocks noChangeShapeType="1"/>
          </p:cNvSpPr>
          <p:nvPr/>
        </p:nvSpPr>
        <p:spPr bwMode="auto">
          <a:xfrm flipH="1">
            <a:off x="3165475" y="4679950"/>
            <a:ext cx="13652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1" name="Line 117"/>
          <p:cNvSpPr>
            <a:spLocks noChangeAspect="1" noChangeShapeType="1"/>
          </p:cNvSpPr>
          <p:nvPr/>
        </p:nvSpPr>
        <p:spPr bwMode="auto">
          <a:xfrm flipH="1">
            <a:off x="3165475" y="4716463"/>
            <a:ext cx="146050" cy="1460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2" name="Line 118"/>
          <p:cNvSpPr>
            <a:spLocks noChangeShapeType="1"/>
          </p:cNvSpPr>
          <p:nvPr/>
        </p:nvSpPr>
        <p:spPr bwMode="auto">
          <a:xfrm rot="16200000" flipH="1">
            <a:off x="3275012" y="4791076"/>
            <a:ext cx="136525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3" name="Text Box 119"/>
          <p:cNvSpPr txBox="1">
            <a:spLocks noChangeArrowheads="1"/>
          </p:cNvSpPr>
          <p:nvPr/>
        </p:nvSpPr>
        <p:spPr bwMode="auto">
          <a:xfrm>
            <a:off x="1276350" y="626745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14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)</a:t>
            </a:r>
            <a:endParaRPr lang="en-US" altLang="en-US" sz="1400">
              <a:solidFill>
                <a:srgbClr val="00264C"/>
              </a:solidFill>
            </a:endParaRPr>
          </a:p>
        </p:txBody>
      </p:sp>
      <p:sp>
        <p:nvSpPr>
          <p:cNvPr id="16504" name="Line 120"/>
          <p:cNvSpPr>
            <a:spLocks noChangeShapeType="1"/>
          </p:cNvSpPr>
          <p:nvPr/>
        </p:nvSpPr>
        <p:spPr bwMode="auto">
          <a:xfrm flipV="1">
            <a:off x="1504950" y="6067425"/>
            <a:ext cx="0" cy="274638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5" name="Text Box 121"/>
          <p:cNvSpPr txBox="1">
            <a:spLocks noChangeArrowheads="1"/>
          </p:cNvSpPr>
          <p:nvPr/>
        </p:nvSpPr>
        <p:spPr bwMode="auto">
          <a:xfrm>
            <a:off x="4791075" y="1876425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sz="1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4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1400">
                <a:solidFill>
                  <a:srgbClr val="00264C"/>
                </a:solidFill>
                <a:latin typeface="Times New Roman" panose="02020603050405020304" pitchFamily="18" charset="0"/>
              </a:rPr>
              <a:t>)</a:t>
            </a:r>
            <a:endParaRPr lang="en-US" altLang="en-US" sz="1400">
              <a:solidFill>
                <a:srgbClr val="00264C"/>
              </a:solidFill>
            </a:endParaRPr>
          </a:p>
        </p:txBody>
      </p:sp>
      <p:sp>
        <p:nvSpPr>
          <p:cNvPr id="16506" name="Line 122"/>
          <p:cNvSpPr>
            <a:spLocks noChangeAspect="1" noChangeShapeType="1"/>
          </p:cNvSpPr>
          <p:nvPr/>
        </p:nvSpPr>
        <p:spPr bwMode="auto">
          <a:xfrm flipH="1">
            <a:off x="4933950" y="2162175"/>
            <a:ext cx="228600" cy="4572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7" name="Oval 123"/>
          <p:cNvSpPr>
            <a:spLocks noChangeAspect="1" noChangeArrowheads="1"/>
          </p:cNvSpPr>
          <p:nvPr/>
        </p:nvSpPr>
        <p:spPr bwMode="auto">
          <a:xfrm>
            <a:off x="4746625" y="2609850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6508" name="Line 124"/>
          <p:cNvSpPr>
            <a:spLocks noChangeShapeType="1"/>
          </p:cNvSpPr>
          <p:nvPr/>
        </p:nvSpPr>
        <p:spPr bwMode="auto">
          <a:xfrm rot="189930" flipV="1">
            <a:off x="3000375" y="4181475"/>
            <a:ext cx="1981200" cy="2209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9" name="Line 125"/>
          <p:cNvSpPr>
            <a:spLocks noChangeShapeType="1"/>
          </p:cNvSpPr>
          <p:nvPr/>
        </p:nvSpPr>
        <p:spPr bwMode="auto">
          <a:xfrm rot="189930" flipV="1">
            <a:off x="1123950" y="2343150"/>
            <a:ext cx="1981200" cy="2209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0" name="Text Box 126"/>
          <p:cNvSpPr txBox="1">
            <a:spLocks noChangeArrowheads="1"/>
          </p:cNvSpPr>
          <p:nvPr/>
        </p:nvSpPr>
        <p:spPr bwMode="auto">
          <a:xfrm>
            <a:off x="3076575" y="602932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r</a:t>
            </a:r>
            <a:endParaRPr lang="en-US" altLang="en-US" sz="1400">
              <a:solidFill>
                <a:srgbClr val="FF9900"/>
              </a:solidFill>
            </a:endParaRPr>
          </a:p>
        </p:txBody>
      </p:sp>
      <p:sp>
        <p:nvSpPr>
          <p:cNvPr id="16511" name="Text Box 127"/>
          <p:cNvSpPr txBox="1">
            <a:spLocks noChangeArrowheads="1"/>
          </p:cNvSpPr>
          <p:nvPr/>
        </p:nvSpPr>
        <p:spPr bwMode="auto">
          <a:xfrm>
            <a:off x="581025" y="390525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 r</a:t>
            </a:r>
          </a:p>
        </p:txBody>
      </p:sp>
      <p:sp>
        <p:nvSpPr>
          <p:cNvPr id="16512" name="Text Box 128"/>
          <p:cNvSpPr txBox="1">
            <a:spLocks noChangeArrowheads="1"/>
          </p:cNvSpPr>
          <p:nvPr/>
        </p:nvSpPr>
        <p:spPr bwMode="auto">
          <a:xfrm>
            <a:off x="3152775" y="4410075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513" name="Text Box 129"/>
          <p:cNvSpPr txBox="1">
            <a:spLocks noChangeArrowheads="1"/>
          </p:cNvSpPr>
          <p:nvPr/>
        </p:nvSpPr>
        <p:spPr bwMode="auto">
          <a:xfrm>
            <a:off x="3276600" y="4562475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514" name="Text Box 130"/>
          <p:cNvSpPr txBox="1">
            <a:spLocks noChangeArrowheads="1"/>
          </p:cNvSpPr>
          <p:nvPr/>
        </p:nvSpPr>
        <p:spPr bwMode="auto">
          <a:xfrm>
            <a:off x="3067050" y="4791075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515" name="Rectangle 131"/>
          <p:cNvSpPr>
            <a:spLocks noChangeArrowheads="1"/>
          </p:cNvSpPr>
          <p:nvPr/>
        </p:nvSpPr>
        <p:spPr bwMode="auto">
          <a:xfrm>
            <a:off x="76200" y="5676900"/>
            <a:ext cx="1047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Monotype Corsiva" panose="03010101010201010101" pitchFamily="66" charset="0"/>
              </a:rPr>
              <a:t>Time Series B</a:t>
            </a:r>
            <a:endParaRPr lang="en-US" altLang="en-US" sz="1400" b="1" i="1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516" name="Rectangle 132"/>
          <p:cNvSpPr>
            <a:spLocks noChangeArrowheads="1"/>
          </p:cNvSpPr>
          <p:nvPr/>
        </p:nvSpPr>
        <p:spPr bwMode="auto">
          <a:xfrm>
            <a:off x="1162050" y="1762125"/>
            <a:ext cx="1219200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Monotype Corsiva" panose="03010101010201010101" pitchFamily="66" charset="0"/>
              </a:rPr>
              <a:t>Time Series A</a:t>
            </a:r>
            <a:endParaRPr lang="en-US" altLang="en-US" sz="1400" b="1" i="1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16517" name="Group 133"/>
          <p:cNvGrpSpPr>
            <a:grpSpLocks/>
          </p:cNvGrpSpPr>
          <p:nvPr/>
        </p:nvGrpSpPr>
        <p:grpSpPr bwMode="auto">
          <a:xfrm>
            <a:off x="1362075" y="1447800"/>
            <a:ext cx="3514725" cy="838200"/>
            <a:chOff x="678" y="2154"/>
            <a:chExt cx="2214" cy="528"/>
          </a:xfrm>
        </p:grpSpPr>
        <p:sp>
          <p:nvSpPr>
            <p:cNvPr id="16518" name="Line 134"/>
            <p:cNvSpPr>
              <a:spLocks noChangeShapeType="1"/>
            </p:cNvSpPr>
            <p:nvPr/>
          </p:nvSpPr>
          <p:spPr bwMode="auto">
            <a:xfrm>
              <a:off x="678" y="2682"/>
              <a:ext cx="3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19" name="Line 135"/>
            <p:cNvSpPr>
              <a:spLocks noChangeShapeType="1"/>
            </p:cNvSpPr>
            <p:nvPr/>
          </p:nvSpPr>
          <p:spPr bwMode="auto">
            <a:xfrm flipV="1">
              <a:off x="1062" y="2634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0" name="Line 136"/>
            <p:cNvSpPr>
              <a:spLocks noChangeShapeType="1"/>
            </p:cNvSpPr>
            <p:nvPr/>
          </p:nvSpPr>
          <p:spPr bwMode="auto">
            <a:xfrm flipV="1">
              <a:off x="1320" y="2490"/>
              <a:ext cx="259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1" name="Line 137"/>
            <p:cNvSpPr>
              <a:spLocks noChangeShapeType="1"/>
            </p:cNvSpPr>
            <p:nvPr/>
          </p:nvSpPr>
          <p:spPr bwMode="auto">
            <a:xfrm>
              <a:off x="1194" y="2634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2" name="Line 138"/>
            <p:cNvSpPr>
              <a:spLocks noChangeShapeType="1"/>
            </p:cNvSpPr>
            <p:nvPr/>
          </p:nvSpPr>
          <p:spPr bwMode="auto">
            <a:xfrm>
              <a:off x="1578" y="2490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3" name="Line 139"/>
            <p:cNvSpPr>
              <a:spLocks noChangeShapeType="1"/>
            </p:cNvSpPr>
            <p:nvPr/>
          </p:nvSpPr>
          <p:spPr bwMode="auto">
            <a:xfrm flipV="1">
              <a:off x="1698" y="2400"/>
              <a:ext cx="1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4" name="Line 140"/>
            <p:cNvSpPr>
              <a:spLocks noChangeShapeType="1"/>
            </p:cNvSpPr>
            <p:nvPr/>
          </p:nvSpPr>
          <p:spPr bwMode="auto">
            <a:xfrm flipV="1">
              <a:off x="1836" y="2166"/>
              <a:ext cx="138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5" name="Line 141"/>
            <p:cNvSpPr>
              <a:spLocks noChangeShapeType="1"/>
            </p:cNvSpPr>
            <p:nvPr/>
          </p:nvSpPr>
          <p:spPr bwMode="auto">
            <a:xfrm>
              <a:off x="1968" y="2154"/>
              <a:ext cx="127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6" name="Line 142"/>
            <p:cNvSpPr>
              <a:spLocks noChangeShapeType="1"/>
            </p:cNvSpPr>
            <p:nvPr/>
          </p:nvSpPr>
          <p:spPr bwMode="auto">
            <a:xfrm>
              <a:off x="2220" y="2298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7" name="Line 143"/>
            <p:cNvSpPr>
              <a:spLocks noChangeShapeType="1"/>
            </p:cNvSpPr>
            <p:nvPr/>
          </p:nvSpPr>
          <p:spPr bwMode="auto">
            <a:xfrm>
              <a:off x="2094" y="2250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8" name="Line 144"/>
            <p:cNvSpPr>
              <a:spLocks noChangeShapeType="1"/>
            </p:cNvSpPr>
            <p:nvPr/>
          </p:nvSpPr>
          <p:spPr bwMode="auto">
            <a:xfrm>
              <a:off x="2346" y="2298"/>
              <a:ext cx="259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9" name="Line 145"/>
            <p:cNvSpPr>
              <a:spLocks noChangeShapeType="1"/>
            </p:cNvSpPr>
            <p:nvPr/>
          </p:nvSpPr>
          <p:spPr bwMode="auto">
            <a:xfrm>
              <a:off x="2604" y="239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30" name="Group 146"/>
          <p:cNvGrpSpPr>
            <a:grpSpLocks/>
          </p:cNvGrpSpPr>
          <p:nvPr/>
        </p:nvGrpSpPr>
        <p:grpSpPr bwMode="auto">
          <a:xfrm rot="-5400000">
            <a:off x="-896143" y="3961606"/>
            <a:ext cx="3516312" cy="676275"/>
            <a:chOff x="678" y="1872"/>
            <a:chExt cx="2215" cy="426"/>
          </a:xfrm>
        </p:grpSpPr>
        <p:sp>
          <p:nvSpPr>
            <p:cNvPr id="16531" name="Line 147"/>
            <p:cNvSpPr>
              <a:spLocks noChangeShapeType="1"/>
            </p:cNvSpPr>
            <p:nvPr/>
          </p:nvSpPr>
          <p:spPr bwMode="auto">
            <a:xfrm>
              <a:off x="678" y="2298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2" name="Line 148"/>
            <p:cNvSpPr>
              <a:spLocks noChangeShapeType="1"/>
            </p:cNvSpPr>
            <p:nvPr/>
          </p:nvSpPr>
          <p:spPr bwMode="auto">
            <a:xfrm flipV="1">
              <a:off x="804" y="2250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3" name="Line 149"/>
            <p:cNvSpPr>
              <a:spLocks noChangeShapeType="1"/>
            </p:cNvSpPr>
            <p:nvPr/>
          </p:nvSpPr>
          <p:spPr bwMode="auto">
            <a:xfrm flipV="1">
              <a:off x="1062" y="2106"/>
              <a:ext cx="259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4" name="Line 150"/>
            <p:cNvSpPr>
              <a:spLocks noChangeShapeType="1"/>
            </p:cNvSpPr>
            <p:nvPr/>
          </p:nvSpPr>
          <p:spPr bwMode="auto">
            <a:xfrm>
              <a:off x="936" y="2250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5" name="Line 151"/>
            <p:cNvSpPr>
              <a:spLocks noChangeShapeType="1"/>
            </p:cNvSpPr>
            <p:nvPr/>
          </p:nvSpPr>
          <p:spPr bwMode="auto">
            <a:xfrm>
              <a:off x="1320" y="210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6" name="Line 152"/>
            <p:cNvSpPr>
              <a:spLocks noChangeShapeType="1"/>
            </p:cNvSpPr>
            <p:nvPr/>
          </p:nvSpPr>
          <p:spPr bwMode="auto">
            <a:xfrm flipV="1">
              <a:off x="1446" y="2010"/>
              <a:ext cx="144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7" name="Line 153"/>
            <p:cNvSpPr>
              <a:spLocks noChangeShapeType="1"/>
            </p:cNvSpPr>
            <p:nvPr/>
          </p:nvSpPr>
          <p:spPr bwMode="auto">
            <a:xfrm flipV="1">
              <a:off x="1584" y="1872"/>
              <a:ext cx="138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8" name="Line 154"/>
            <p:cNvSpPr>
              <a:spLocks noChangeShapeType="1"/>
            </p:cNvSpPr>
            <p:nvPr/>
          </p:nvSpPr>
          <p:spPr bwMode="auto">
            <a:xfrm>
              <a:off x="1716" y="1872"/>
              <a:ext cx="3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9" name="Line 155"/>
            <p:cNvSpPr>
              <a:spLocks noChangeShapeType="1"/>
            </p:cNvSpPr>
            <p:nvPr/>
          </p:nvSpPr>
          <p:spPr bwMode="auto">
            <a:xfrm>
              <a:off x="2490" y="201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0" name="Line 156"/>
            <p:cNvSpPr>
              <a:spLocks noChangeAspect="1" noChangeShapeType="1"/>
            </p:cNvSpPr>
            <p:nvPr/>
          </p:nvSpPr>
          <p:spPr bwMode="auto">
            <a:xfrm>
              <a:off x="2622" y="2016"/>
              <a:ext cx="271" cy="10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1" name="Line 157"/>
            <p:cNvSpPr>
              <a:spLocks noChangeShapeType="1"/>
            </p:cNvSpPr>
            <p:nvPr/>
          </p:nvSpPr>
          <p:spPr bwMode="auto">
            <a:xfrm>
              <a:off x="2358" y="1968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Line 158"/>
            <p:cNvSpPr>
              <a:spLocks noChangeShapeType="1"/>
            </p:cNvSpPr>
            <p:nvPr/>
          </p:nvSpPr>
          <p:spPr bwMode="auto">
            <a:xfrm>
              <a:off x="2100" y="1872"/>
              <a:ext cx="265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162050" y="4476750"/>
            <a:ext cx="239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16025" y="241935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216025" y="573405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732338" y="218122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436688" y="218122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800350" y="2181225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6200" y="5695950"/>
            <a:ext cx="1047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Monotype Corsiva" panose="03010101010201010101" pitchFamily="66" charset="0"/>
              </a:rPr>
              <a:t>Time Series B</a:t>
            </a:r>
            <a:endParaRPr lang="en-US" altLang="en-US" sz="1400" b="1" i="1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162050" y="1781175"/>
            <a:ext cx="1219200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Monotype Corsiva" panose="03010101010201010101" pitchFamily="66" charset="0"/>
              </a:rPr>
              <a:t>Time Series A</a:t>
            </a:r>
            <a:endParaRPr lang="en-US" altLang="en-US" sz="1400" b="1" i="1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 rot="5400000">
            <a:off x="1397001" y="2557462"/>
            <a:ext cx="3509962" cy="3509963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1" name="Group 11"/>
          <p:cNvGrpSpPr>
            <a:grpSpLocks/>
          </p:cNvGrpSpPr>
          <p:nvPr/>
        </p:nvGrpSpPr>
        <p:grpSpPr bwMode="auto">
          <a:xfrm rot="5400000">
            <a:off x="1618456" y="2559845"/>
            <a:ext cx="3057525" cy="3509962"/>
            <a:chOff x="1488" y="1101"/>
            <a:chExt cx="1926" cy="2211"/>
          </a:xfrm>
        </p:grpSpPr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251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264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2772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290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>
              <a:off x="302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3157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328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>
              <a:off x="341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148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161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174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187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2001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213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225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238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8" name="Group 28"/>
          <p:cNvGrpSpPr>
            <a:grpSpLocks/>
          </p:cNvGrpSpPr>
          <p:nvPr/>
        </p:nvGrpSpPr>
        <p:grpSpPr bwMode="auto">
          <a:xfrm rot="10800000">
            <a:off x="1622425" y="2557463"/>
            <a:ext cx="3057525" cy="3509962"/>
            <a:chOff x="3594" y="1197"/>
            <a:chExt cx="1926" cy="2211"/>
          </a:xfrm>
        </p:grpSpPr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462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474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4878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>
              <a:off x="500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513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>
              <a:off x="5263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539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552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359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372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>
              <a:off x="385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397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>
              <a:off x="4107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423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>
              <a:off x="436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44"/>
            <p:cNvSpPr>
              <a:spLocks noChangeShapeType="1"/>
            </p:cNvSpPr>
            <p:nvPr/>
          </p:nvSpPr>
          <p:spPr bwMode="auto">
            <a:xfrm>
              <a:off x="449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25" name="Group 45"/>
          <p:cNvGrpSpPr>
            <a:grpSpLocks/>
          </p:cNvGrpSpPr>
          <p:nvPr/>
        </p:nvGrpSpPr>
        <p:grpSpPr bwMode="auto">
          <a:xfrm>
            <a:off x="1371600" y="1466850"/>
            <a:ext cx="3514725" cy="838200"/>
            <a:chOff x="678" y="2154"/>
            <a:chExt cx="2214" cy="528"/>
          </a:xfrm>
        </p:grpSpPr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678" y="2682"/>
              <a:ext cx="3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Line 47"/>
            <p:cNvSpPr>
              <a:spLocks noChangeShapeType="1"/>
            </p:cNvSpPr>
            <p:nvPr/>
          </p:nvSpPr>
          <p:spPr bwMode="auto">
            <a:xfrm flipV="1">
              <a:off x="1062" y="2634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Line 48"/>
            <p:cNvSpPr>
              <a:spLocks noChangeShapeType="1"/>
            </p:cNvSpPr>
            <p:nvPr/>
          </p:nvSpPr>
          <p:spPr bwMode="auto">
            <a:xfrm flipV="1">
              <a:off x="1320" y="2490"/>
              <a:ext cx="259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Line 49"/>
            <p:cNvSpPr>
              <a:spLocks noChangeShapeType="1"/>
            </p:cNvSpPr>
            <p:nvPr/>
          </p:nvSpPr>
          <p:spPr bwMode="auto">
            <a:xfrm>
              <a:off x="1194" y="2634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>
              <a:off x="1578" y="2490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 flipV="1">
              <a:off x="1698" y="2400"/>
              <a:ext cx="1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Line 52"/>
            <p:cNvSpPr>
              <a:spLocks noChangeShapeType="1"/>
            </p:cNvSpPr>
            <p:nvPr/>
          </p:nvSpPr>
          <p:spPr bwMode="auto">
            <a:xfrm flipV="1">
              <a:off x="1836" y="2166"/>
              <a:ext cx="138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Line 53"/>
            <p:cNvSpPr>
              <a:spLocks noChangeShapeType="1"/>
            </p:cNvSpPr>
            <p:nvPr/>
          </p:nvSpPr>
          <p:spPr bwMode="auto">
            <a:xfrm>
              <a:off x="1968" y="2154"/>
              <a:ext cx="127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Line 54"/>
            <p:cNvSpPr>
              <a:spLocks noChangeShapeType="1"/>
            </p:cNvSpPr>
            <p:nvPr/>
          </p:nvSpPr>
          <p:spPr bwMode="auto">
            <a:xfrm>
              <a:off x="2220" y="2298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Line 55"/>
            <p:cNvSpPr>
              <a:spLocks noChangeShapeType="1"/>
            </p:cNvSpPr>
            <p:nvPr/>
          </p:nvSpPr>
          <p:spPr bwMode="auto">
            <a:xfrm>
              <a:off x="2094" y="2250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>
              <a:off x="2346" y="2298"/>
              <a:ext cx="259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Line 57"/>
            <p:cNvSpPr>
              <a:spLocks noChangeShapeType="1"/>
            </p:cNvSpPr>
            <p:nvPr/>
          </p:nvSpPr>
          <p:spPr bwMode="auto">
            <a:xfrm>
              <a:off x="2604" y="239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38" name="Group 58"/>
          <p:cNvGrpSpPr>
            <a:grpSpLocks/>
          </p:cNvGrpSpPr>
          <p:nvPr/>
        </p:nvGrpSpPr>
        <p:grpSpPr bwMode="auto">
          <a:xfrm rot="-5400000">
            <a:off x="-896143" y="3980656"/>
            <a:ext cx="3516312" cy="676275"/>
            <a:chOff x="678" y="1872"/>
            <a:chExt cx="2215" cy="426"/>
          </a:xfrm>
        </p:grpSpPr>
        <p:sp>
          <p:nvSpPr>
            <p:cNvPr id="20539" name="Line 59"/>
            <p:cNvSpPr>
              <a:spLocks noChangeShapeType="1"/>
            </p:cNvSpPr>
            <p:nvPr/>
          </p:nvSpPr>
          <p:spPr bwMode="auto">
            <a:xfrm>
              <a:off x="678" y="2298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Line 60"/>
            <p:cNvSpPr>
              <a:spLocks noChangeShapeType="1"/>
            </p:cNvSpPr>
            <p:nvPr/>
          </p:nvSpPr>
          <p:spPr bwMode="auto">
            <a:xfrm flipV="1">
              <a:off x="804" y="2250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Line 61"/>
            <p:cNvSpPr>
              <a:spLocks noChangeShapeType="1"/>
            </p:cNvSpPr>
            <p:nvPr/>
          </p:nvSpPr>
          <p:spPr bwMode="auto">
            <a:xfrm flipV="1">
              <a:off x="1062" y="2106"/>
              <a:ext cx="259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2" name="Line 62"/>
            <p:cNvSpPr>
              <a:spLocks noChangeShapeType="1"/>
            </p:cNvSpPr>
            <p:nvPr/>
          </p:nvSpPr>
          <p:spPr bwMode="auto">
            <a:xfrm>
              <a:off x="936" y="2250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Line 63"/>
            <p:cNvSpPr>
              <a:spLocks noChangeShapeType="1"/>
            </p:cNvSpPr>
            <p:nvPr/>
          </p:nvSpPr>
          <p:spPr bwMode="auto">
            <a:xfrm>
              <a:off x="1320" y="210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 flipV="1">
              <a:off x="1446" y="2010"/>
              <a:ext cx="144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Line 65"/>
            <p:cNvSpPr>
              <a:spLocks noChangeShapeType="1"/>
            </p:cNvSpPr>
            <p:nvPr/>
          </p:nvSpPr>
          <p:spPr bwMode="auto">
            <a:xfrm flipV="1">
              <a:off x="1584" y="1872"/>
              <a:ext cx="138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6" name="Line 66"/>
            <p:cNvSpPr>
              <a:spLocks noChangeShapeType="1"/>
            </p:cNvSpPr>
            <p:nvPr/>
          </p:nvSpPr>
          <p:spPr bwMode="auto">
            <a:xfrm>
              <a:off x="1716" y="1872"/>
              <a:ext cx="3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Line 67"/>
            <p:cNvSpPr>
              <a:spLocks noChangeShapeType="1"/>
            </p:cNvSpPr>
            <p:nvPr/>
          </p:nvSpPr>
          <p:spPr bwMode="auto">
            <a:xfrm>
              <a:off x="2490" y="201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Line 68"/>
            <p:cNvSpPr>
              <a:spLocks noChangeAspect="1" noChangeShapeType="1"/>
            </p:cNvSpPr>
            <p:nvPr/>
          </p:nvSpPr>
          <p:spPr bwMode="auto">
            <a:xfrm>
              <a:off x="2622" y="2016"/>
              <a:ext cx="271" cy="10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Line 69"/>
            <p:cNvSpPr>
              <a:spLocks noChangeShapeType="1"/>
            </p:cNvSpPr>
            <p:nvPr/>
          </p:nvSpPr>
          <p:spPr bwMode="auto">
            <a:xfrm>
              <a:off x="2358" y="1968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Line 70"/>
            <p:cNvSpPr>
              <a:spLocks noChangeShapeType="1"/>
            </p:cNvSpPr>
            <p:nvPr/>
          </p:nvSpPr>
          <p:spPr bwMode="auto">
            <a:xfrm>
              <a:off x="2100" y="1872"/>
              <a:ext cx="265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51" name="Line 71"/>
          <p:cNvSpPr>
            <a:spLocks noChangeShapeType="1"/>
          </p:cNvSpPr>
          <p:nvPr/>
        </p:nvSpPr>
        <p:spPr bwMode="auto">
          <a:xfrm rot="189930" flipV="1">
            <a:off x="3038475" y="4191000"/>
            <a:ext cx="1981200" cy="2209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2" name="Line 72"/>
          <p:cNvSpPr>
            <a:spLocks noChangeShapeType="1"/>
          </p:cNvSpPr>
          <p:nvPr/>
        </p:nvSpPr>
        <p:spPr bwMode="auto">
          <a:xfrm rot="189930" flipV="1">
            <a:off x="1162050" y="2352675"/>
            <a:ext cx="1981200" cy="2209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3" name="Text Box 73"/>
          <p:cNvSpPr txBox="1">
            <a:spLocks noChangeArrowheads="1"/>
          </p:cNvSpPr>
          <p:nvPr/>
        </p:nvSpPr>
        <p:spPr bwMode="auto">
          <a:xfrm>
            <a:off x="3114675" y="603885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r</a:t>
            </a:r>
            <a:endParaRPr lang="en-US" altLang="en-US" sz="1400">
              <a:solidFill>
                <a:srgbClr val="FF9900"/>
              </a:solidFill>
            </a:endParaRPr>
          </a:p>
        </p:txBody>
      </p:sp>
      <p:sp>
        <p:nvSpPr>
          <p:cNvPr id="20554" name="Text Box 74"/>
          <p:cNvSpPr txBox="1">
            <a:spLocks noChangeArrowheads="1"/>
          </p:cNvSpPr>
          <p:nvPr/>
        </p:nvSpPr>
        <p:spPr bwMode="auto">
          <a:xfrm>
            <a:off x="619125" y="391477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j </a:t>
            </a:r>
            <a:r>
              <a:rPr lang="en-US" altLang="en-US" sz="1400">
                <a:solidFill>
                  <a:srgbClr val="FF99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1400" b="1" i="1">
                <a:solidFill>
                  <a:srgbClr val="FF9900"/>
                </a:solidFill>
                <a:latin typeface="Times New Roman" panose="02020603050405020304" pitchFamily="18" charset="0"/>
              </a:rPr>
              <a:t> r</a:t>
            </a:r>
          </a:p>
        </p:txBody>
      </p:sp>
      <p:sp>
        <p:nvSpPr>
          <p:cNvPr id="20555" name="Oval 75"/>
          <p:cNvSpPr>
            <a:spLocks noChangeAspect="1" noChangeArrowheads="1"/>
          </p:cNvSpPr>
          <p:nvPr/>
        </p:nvSpPr>
        <p:spPr bwMode="auto">
          <a:xfrm>
            <a:off x="1460500" y="5934075"/>
            <a:ext cx="63500" cy="63500"/>
          </a:xfrm>
          <a:prstGeom prst="ellipse">
            <a:avLst/>
          </a:prstGeom>
          <a:solidFill>
            <a:srgbClr val="0026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grpSp>
        <p:nvGrpSpPr>
          <p:cNvPr id="20556" name="Group 76"/>
          <p:cNvGrpSpPr>
            <a:grpSpLocks/>
          </p:cNvGrpSpPr>
          <p:nvPr/>
        </p:nvGrpSpPr>
        <p:grpSpPr bwMode="auto">
          <a:xfrm>
            <a:off x="1524000" y="5937250"/>
            <a:ext cx="1841500" cy="63500"/>
            <a:chOff x="1044" y="3704"/>
            <a:chExt cx="1160" cy="40"/>
          </a:xfrm>
        </p:grpSpPr>
        <p:sp>
          <p:nvSpPr>
            <p:cNvPr id="20557" name="Oval 77"/>
            <p:cNvSpPr>
              <a:spLocks noChangeAspect="1" noChangeArrowheads="1"/>
            </p:cNvSpPr>
            <p:nvPr/>
          </p:nvSpPr>
          <p:spPr bwMode="auto">
            <a:xfrm flipH="1">
              <a:off x="1132" y="370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558" name="Oval 78"/>
            <p:cNvSpPr>
              <a:spLocks noChangeAspect="1" noChangeArrowheads="1"/>
            </p:cNvSpPr>
            <p:nvPr/>
          </p:nvSpPr>
          <p:spPr bwMode="auto">
            <a:xfrm flipH="1">
              <a:off x="1261" y="370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59" name="Oval 79"/>
            <p:cNvSpPr>
              <a:spLocks noChangeAspect="1" noChangeArrowheads="1"/>
            </p:cNvSpPr>
            <p:nvPr/>
          </p:nvSpPr>
          <p:spPr bwMode="auto">
            <a:xfrm flipH="1">
              <a:off x="1390" y="370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60" name="Oval 80"/>
            <p:cNvSpPr>
              <a:spLocks noChangeAspect="1" noChangeArrowheads="1"/>
            </p:cNvSpPr>
            <p:nvPr/>
          </p:nvSpPr>
          <p:spPr bwMode="auto">
            <a:xfrm flipH="1">
              <a:off x="1519" y="370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561" name="Oval 81"/>
            <p:cNvSpPr>
              <a:spLocks noChangeAspect="1" noChangeArrowheads="1"/>
            </p:cNvSpPr>
            <p:nvPr/>
          </p:nvSpPr>
          <p:spPr bwMode="auto">
            <a:xfrm flipH="1">
              <a:off x="1648" y="370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62" name="Oval 82"/>
            <p:cNvSpPr>
              <a:spLocks noChangeAspect="1" noChangeArrowheads="1"/>
            </p:cNvSpPr>
            <p:nvPr/>
          </p:nvSpPr>
          <p:spPr bwMode="auto">
            <a:xfrm flipH="1">
              <a:off x="1777" y="370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63" name="Oval 83"/>
            <p:cNvSpPr>
              <a:spLocks noChangeAspect="1" noChangeArrowheads="1"/>
            </p:cNvSpPr>
            <p:nvPr/>
          </p:nvSpPr>
          <p:spPr bwMode="auto">
            <a:xfrm flipH="1">
              <a:off x="1906" y="370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564" name="Oval 84"/>
            <p:cNvSpPr>
              <a:spLocks noChangeAspect="1" noChangeArrowheads="1"/>
            </p:cNvSpPr>
            <p:nvPr/>
          </p:nvSpPr>
          <p:spPr bwMode="auto">
            <a:xfrm flipH="1">
              <a:off x="2035" y="370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65" name="Oval 85"/>
            <p:cNvSpPr>
              <a:spLocks noChangeAspect="1" noChangeArrowheads="1"/>
            </p:cNvSpPr>
            <p:nvPr/>
          </p:nvSpPr>
          <p:spPr bwMode="auto">
            <a:xfrm flipH="1">
              <a:off x="2164" y="370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66" name="Line 86"/>
            <p:cNvSpPr>
              <a:spLocks noChangeShapeType="1"/>
            </p:cNvSpPr>
            <p:nvPr/>
          </p:nvSpPr>
          <p:spPr bwMode="auto">
            <a:xfrm flipH="1">
              <a:off x="1044" y="372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7" name="Line 87"/>
            <p:cNvSpPr>
              <a:spLocks noChangeShapeType="1"/>
            </p:cNvSpPr>
            <p:nvPr/>
          </p:nvSpPr>
          <p:spPr bwMode="auto">
            <a:xfrm flipH="1">
              <a:off x="1173" y="372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8" name="Line 88"/>
            <p:cNvSpPr>
              <a:spLocks noChangeShapeType="1"/>
            </p:cNvSpPr>
            <p:nvPr/>
          </p:nvSpPr>
          <p:spPr bwMode="auto">
            <a:xfrm flipH="1">
              <a:off x="1302" y="372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9" name="Line 89"/>
            <p:cNvSpPr>
              <a:spLocks noChangeShapeType="1"/>
            </p:cNvSpPr>
            <p:nvPr/>
          </p:nvSpPr>
          <p:spPr bwMode="auto">
            <a:xfrm flipH="1">
              <a:off x="1431" y="372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0" name="Line 90"/>
            <p:cNvSpPr>
              <a:spLocks noChangeShapeType="1"/>
            </p:cNvSpPr>
            <p:nvPr/>
          </p:nvSpPr>
          <p:spPr bwMode="auto">
            <a:xfrm flipH="1">
              <a:off x="1560" y="372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1" name="Line 91"/>
            <p:cNvSpPr>
              <a:spLocks noChangeShapeType="1"/>
            </p:cNvSpPr>
            <p:nvPr/>
          </p:nvSpPr>
          <p:spPr bwMode="auto">
            <a:xfrm flipH="1">
              <a:off x="1689" y="372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2" name="Line 92"/>
            <p:cNvSpPr>
              <a:spLocks noChangeShapeType="1"/>
            </p:cNvSpPr>
            <p:nvPr/>
          </p:nvSpPr>
          <p:spPr bwMode="auto">
            <a:xfrm flipH="1">
              <a:off x="1818" y="372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3" name="Line 93"/>
            <p:cNvSpPr>
              <a:spLocks noChangeShapeType="1"/>
            </p:cNvSpPr>
            <p:nvPr/>
          </p:nvSpPr>
          <p:spPr bwMode="auto">
            <a:xfrm flipH="1">
              <a:off x="1947" y="372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4" name="Line 94"/>
            <p:cNvSpPr>
              <a:spLocks noChangeShapeType="1"/>
            </p:cNvSpPr>
            <p:nvPr/>
          </p:nvSpPr>
          <p:spPr bwMode="auto">
            <a:xfrm flipH="1">
              <a:off x="2076" y="372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75" name="Group 95"/>
          <p:cNvGrpSpPr>
            <a:grpSpLocks/>
          </p:cNvGrpSpPr>
          <p:nvPr/>
        </p:nvGrpSpPr>
        <p:grpSpPr bwMode="auto">
          <a:xfrm>
            <a:off x="1457325" y="4083050"/>
            <a:ext cx="63500" cy="1841500"/>
            <a:chOff x="1002" y="2536"/>
            <a:chExt cx="40" cy="1160"/>
          </a:xfrm>
        </p:grpSpPr>
        <p:sp>
          <p:nvSpPr>
            <p:cNvPr id="20576" name="Oval 96"/>
            <p:cNvSpPr>
              <a:spLocks noChangeAspect="1" noChangeArrowheads="1"/>
            </p:cNvSpPr>
            <p:nvPr/>
          </p:nvSpPr>
          <p:spPr bwMode="auto">
            <a:xfrm rot="5400000">
              <a:off x="1002" y="356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577" name="Oval 97"/>
            <p:cNvSpPr>
              <a:spLocks noChangeAspect="1" noChangeArrowheads="1"/>
            </p:cNvSpPr>
            <p:nvPr/>
          </p:nvSpPr>
          <p:spPr bwMode="auto">
            <a:xfrm rot="5400000">
              <a:off x="1002" y="3439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78" name="Oval 98"/>
            <p:cNvSpPr>
              <a:spLocks noChangeAspect="1" noChangeArrowheads="1"/>
            </p:cNvSpPr>
            <p:nvPr/>
          </p:nvSpPr>
          <p:spPr bwMode="auto">
            <a:xfrm rot="5400000">
              <a:off x="1002" y="3310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79" name="Oval 99"/>
            <p:cNvSpPr>
              <a:spLocks noChangeAspect="1" noChangeArrowheads="1"/>
            </p:cNvSpPr>
            <p:nvPr/>
          </p:nvSpPr>
          <p:spPr bwMode="auto">
            <a:xfrm rot="5400000">
              <a:off x="1002" y="318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580" name="Oval 100"/>
            <p:cNvSpPr>
              <a:spLocks noChangeAspect="1" noChangeArrowheads="1"/>
            </p:cNvSpPr>
            <p:nvPr/>
          </p:nvSpPr>
          <p:spPr bwMode="auto">
            <a:xfrm rot="5400000">
              <a:off x="1002" y="305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81" name="Oval 101"/>
            <p:cNvSpPr>
              <a:spLocks noChangeAspect="1" noChangeArrowheads="1"/>
            </p:cNvSpPr>
            <p:nvPr/>
          </p:nvSpPr>
          <p:spPr bwMode="auto">
            <a:xfrm rot="5400000">
              <a:off x="1002" y="292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82" name="Oval 102"/>
            <p:cNvSpPr>
              <a:spLocks noChangeAspect="1" noChangeArrowheads="1"/>
            </p:cNvSpPr>
            <p:nvPr/>
          </p:nvSpPr>
          <p:spPr bwMode="auto">
            <a:xfrm rot="5400000">
              <a:off x="1002" y="279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583" name="Oval 103"/>
            <p:cNvSpPr>
              <a:spLocks noChangeAspect="1" noChangeArrowheads="1"/>
            </p:cNvSpPr>
            <p:nvPr/>
          </p:nvSpPr>
          <p:spPr bwMode="auto">
            <a:xfrm rot="5400000">
              <a:off x="1002" y="266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84" name="Oval 104"/>
            <p:cNvSpPr>
              <a:spLocks noChangeAspect="1" noChangeArrowheads="1"/>
            </p:cNvSpPr>
            <p:nvPr/>
          </p:nvSpPr>
          <p:spPr bwMode="auto">
            <a:xfrm rot="5400000">
              <a:off x="1002" y="253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85" name="Line 105"/>
            <p:cNvSpPr>
              <a:spLocks noChangeShapeType="1"/>
            </p:cNvSpPr>
            <p:nvPr/>
          </p:nvSpPr>
          <p:spPr bwMode="auto">
            <a:xfrm rot="5400000">
              <a:off x="979" y="3653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6" name="Line 106"/>
            <p:cNvSpPr>
              <a:spLocks noChangeShapeType="1"/>
            </p:cNvSpPr>
            <p:nvPr/>
          </p:nvSpPr>
          <p:spPr bwMode="auto">
            <a:xfrm rot="5400000">
              <a:off x="979" y="352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7" name="Line 107"/>
            <p:cNvSpPr>
              <a:spLocks noChangeShapeType="1"/>
            </p:cNvSpPr>
            <p:nvPr/>
          </p:nvSpPr>
          <p:spPr bwMode="auto">
            <a:xfrm rot="5400000">
              <a:off x="979" y="339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8" name="Line 108"/>
            <p:cNvSpPr>
              <a:spLocks noChangeShapeType="1"/>
            </p:cNvSpPr>
            <p:nvPr/>
          </p:nvSpPr>
          <p:spPr bwMode="auto">
            <a:xfrm rot="5400000">
              <a:off x="979" y="326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9" name="Line 109"/>
            <p:cNvSpPr>
              <a:spLocks noChangeShapeType="1"/>
            </p:cNvSpPr>
            <p:nvPr/>
          </p:nvSpPr>
          <p:spPr bwMode="auto">
            <a:xfrm rot="5400000">
              <a:off x="979" y="313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0" name="Line 110"/>
            <p:cNvSpPr>
              <a:spLocks noChangeShapeType="1"/>
            </p:cNvSpPr>
            <p:nvPr/>
          </p:nvSpPr>
          <p:spPr bwMode="auto">
            <a:xfrm rot="5400000">
              <a:off x="979" y="3008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1" name="Line 111"/>
            <p:cNvSpPr>
              <a:spLocks noChangeShapeType="1"/>
            </p:cNvSpPr>
            <p:nvPr/>
          </p:nvSpPr>
          <p:spPr bwMode="auto">
            <a:xfrm rot="5400000">
              <a:off x="979" y="287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2" name="Line 112"/>
            <p:cNvSpPr>
              <a:spLocks noChangeShapeType="1"/>
            </p:cNvSpPr>
            <p:nvPr/>
          </p:nvSpPr>
          <p:spPr bwMode="auto">
            <a:xfrm rot="5400000">
              <a:off x="979" y="2750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3" name="Line 113"/>
            <p:cNvSpPr>
              <a:spLocks noChangeShapeType="1"/>
            </p:cNvSpPr>
            <p:nvPr/>
          </p:nvSpPr>
          <p:spPr bwMode="auto">
            <a:xfrm rot="5400000">
              <a:off x="979" y="262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94" name="Group 114"/>
          <p:cNvGrpSpPr>
            <a:grpSpLocks/>
          </p:cNvGrpSpPr>
          <p:nvPr/>
        </p:nvGrpSpPr>
        <p:grpSpPr bwMode="auto">
          <a:xfrm>
            <a:off x="1533525" y="5732463"/>
            <a:ext cx="2038350" cy="211137"/>
            <a:chOff x="1050" y="3575"/>
            <a:chExt cx="1284" cy="133"/>
          </a:xfrm>
        </p:grpSpPr>
        <p:sp>
          <p:nvSpPr>
            <p:cNvPr id="20595" name="Oval 115"/>
            <p:cNvSpPr>
              <a:spLocks noChangeAspect="1" noChangeArrowheads="1"/>
            </p:cNvSpPr>
            <p:nvPr/>
          </p:nvSpPr>
          <p:spPr bwMode="auto">
            <a:xfrm flipH="1">
              <a:off x="1133" y="357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96" name="Oval 116"/>
            <p:cNvSpPr>
              <a:spLocks noChangeAspect="1" noChangeArrowheads="1"/>
            </p:cNvSpPr>
            <p:nvPr/>
          </p:nvSpPr>
          <p:spPr bwMode="auto">
            <a:xfrm flipH="1">
              <a:off x="1262" y="357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597" name="Oval 117"/>
            <p:cNvSpPr>
              <a:spLocks noChangeAspect="1" noChangeArrowheads="1"/>
            </p:cNvSpPr>
            <p:nvPr/>
          </p:nvSpPr>
          <p:spPr bwMode="auto">
            <a:xfrm flipH="1">
              <a:off x="1391" y="357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98" name="Oval 118"/>
            <p:cNvSpPr>
              <a:spLocks noChangeAspect="1" noChangeArrowheads="1"/>
            </p:cNvSpPr>
            <p:nvPr/>
          </p:nvSpPr>
          <p:spPr bwMode="auto">
            <a:xfrm flipH="1">
              <a:off x="1520" y="357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599" name="Oval 119"/>
            <p:cNvSpPr>
              <a:spLocks noChangeAspect="1" noChangeArrowheads="1"/>
            </p:cNvSpPr>
            <p:nvPr/>
          </p:nvSpPr>
          <p:spPr bwMode="auto">
            <a:xfrm flipH="1">
              <a:off x="1649" y="357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00" name="Oval 120"/>
            <p:cNvSpPr>
              <a:spLocks noChangeAspect="1" noChangeArrowheads="1"/>
            </p:cNvSpPr>
            <p:nvPr/>
          </p:nvSpPr>
          <p:spPr bwMode="auto">
            <a:xfrm flipH="1">
              <a:off x="1778" y="357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01" name="Oval 121"/>
            <p:cNvSpPr>
              <a:spLocks noChangeAspect="1" noChangeArrowheads="1"/>
            </p:cNvSpPr>
            <p:nvPr/>
          </p:nvSpPr>
          <p:spPr bwMode="auto">
            <a:xfrm flipH="1">
              <a:off x="1907" y="357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02" name="Oval 122"/>
            <p:cNvSpPr>
              <a:spLocks noChangeAspect="1" noChangeArrowheads="1"/>
            </p:cNvSpPr>
            <p:nvPr/>
          </p:nvSpPr>
          <p:spPr bwMode="auto">
            <a:xfrm flipH="1">
              <a:off x="2036" y="357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03" name="Oval 123"/>
            <p:cNvSpPr>
              <a:spLocks noChangeAspect="1" noChangeArrowheads="1"/>
            </p:cNvSpPr>
            <p:nvPr/>
          </p:nvSpPr>
          <p:spPr bwMode="auto">
            <a:xfrm flipH="1">
              <a:off x="2165" y="357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04" name="Oval 124"/>
            <p:cNvSpPr>
              <a:spLocks noChangeAspect="1" noChangeArrowheads="1"/>
            </p:cNvSpPr>
            <p:nvPr/>
          </p:nvSpPr>
          <p:spPr bwMode="auto">
            <a:xfrm flipH="1">
              <a:off x="2294" y="357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05" name="Line 125"/>
            <p:cNvSpPr>
              <a:spLocks noChangeShapeType="1"/>
            </p:cNvSpPr>
            <p:nvPr/>
          </p:nvSpPr>
          <p:spPr bwMode="auto">
            <a:xfrm flipH="1">
              <a:off x="1561" y="359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6" name="Line 126"/>
            <p:cNvSpPr>
              <a:spLocks noChangeShapeType="1"/>
            </p:cNvSpPr>
            <p:nvPr/>
          </p:nvSpPr>
          <p:spPr bwMode="auto">
            <a:xfrm flipH="1">
              <a:off x="1819" y="359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7" name="Line 127"/>
            <p:cNvSpPr>
              <a:spLocks noChangeShapeType="1"/>
            </p:cNvSpPr>
            <p:nvPr/>
          </p:nvSpPr>
          <p:spPr bwMode="auto">
            <a:xfrm flipH="1">
              <a:off x="1948" y="359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8" name="Line 128"/>
            <p:cNvSpPr>
              <a:spLocks noChangeShapeType="1"/>
            </p:cNvSpPr>
            <p:nvPr/>
          </p:nvSpPr>
          <p:spPr bwMode="auto">
            <a:xfrm flipH="1">
              <a:off x="2206" y="359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9" name="Line 129"/>
            <p:cNvSpPr>
              <a:spLocks noChangeAspect="1" noChangeShapeType="1"/>
            </p:cNvSpPr>
            <p:nvPr/>
          </p:nvSpPr>
          <p:spPr bwMode="auto">
            <a:xfrm flipH="1">
              <a:off x="1438" y="3610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0" name="Line 130"/>
            <p:cNvSpPr>
              <a:spLocks noChangeShapeType="1"/>
            </p:cNvSpPr>
            <p:nvPr/>
          </p:nvSpPr>
          <p:spPr bwMode="auto">
            <a:xfrm flipH="1">
              <a:off x="1176" y="359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1" name="Line 131"/>
            <p:cNvSpPr>
              <a:spLocks noChangeShapeType="1"/>
            </p:cNvSpPr>
            <p:nvPr/>
          </p:nvSpPr>
          <p:spPr bwMode="auto">
            <a:xfrm rot="16200000" flipH="1">
              <a:off x="1751" y="365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2" name="Line 132"/>
            <p:cNvSpPr>
              <a:spLocks noChangeAspect="1" noChangeShapeType="1"/>
            </p:cNvSpPr>
            <p:nvPr/>
          </p:nvSpPr>
          <p:spPr bwMode="auto">
            <a:xfrm flipH="1">
              <a:off x="1302" y="3610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3" name="Line 133"/>
            <p:cNvSpPr>
              <a:spLocks noChangeAspect="1" noChangeShapeType="1"/>
            </p:cNvSpPr>
            <p:nvPr/>
          </p:nvSpPr>
          <p:spPr bwMode="auto">
            <a:xfrm flipH="1">
              <a:off x="1050" y="361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4" name="Line 134"/>
            <p:cNvSpPr>
              <a:spLocks noChangeAspect="1" noChangeShapeType="1"/>
            </p:cNvSpPr>
            <p:nvPr/>
          </p:nvSpPr>
          <p:spPr bwMode="auto">
            <a:xfrm flipH="1">
              <a:off x="2074" y="3609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15" name="Group 135"/>
          <p:cNvGrpSpPr>
            <a:grpSpLocks/>
          </p:cNvGrpSpPr>
          <p:nvPr/>
        </p:nvGrpSpPr>
        <p:grpSpPr bwMode="auto">
          <a:xfrm>
            <a:off x="1666875" y="5519738"/>
            <a:ext cx="2114550" cy="214312"/>
            <a:chOff x="1134" y="3441"/>
            <a:chExt cx="1332" cy="135"/>
          </a:xfrm>
        </p:grpSpPr>
        <p:sp>
          <p:nvSpPr>
            <p:cNvPr id="20616" name="Oval 136"/>
            <p:cNvSpPr>
              <a:spLocks noChangeAspect="1" noChangeArrowheads="1"/>
            </p:cNvSpPr>
            <p:nvPr/>
          </p:nvSpPr>
          <p:spPr bwMode="auto">
            <a:xfrm flipH="1">
              <a:off x="1134" y="34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17" name="Oval 137"/>
            <p:cNvSpPr>
              <a:spLocks noChangeAspect="1" noChangeArrowheads="1"/>
            </p:cNvSpPr>
            <p:nvPr/>
          </p:nvSpPr>
          <p:spPr bwMode="auto">
            <a:xfrm flipH="1">
              <a:off x="1263" y="34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18" name="Oval 138"/>
            <p:cNvSpPr>
              <a:spLocks noChangeAspect="1" noChangeArrowheads="1"/>
            </p:cNvSpPr>
            <p:nvPr/>
          </p:nvSpPr>
          <p:spPr bwMode="auto">
            <a:xfrm flipH="1">
              <a:off x="1392" y="34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19" name="Oval 139"/>
            <p:cNvSpPr>
              <a:spLocks noChangeAspect="1" noChangeArrowheads="1"/>
            </p:cNvSpPr>
            <p:nvPr/>
          </p:nvSpPr>
          <p:spPr bwMode="auto">
            <a:xfrm flipH="1">
              <a:off x="1521" y="34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20" name="Oval 140"/>
            <p:cNvSpPr>
              <a:spLocks noChangeAspect="1" noChangeArrowheads="1"/>
            </p:cNvSpPr>
            <p:nvPr/>
          </p:nvSpPr>
          <p:spPr bwMode="auto">
            <a:xfrm flipH="1">
              <a:off x="1650" y="34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21" name="Oval 141"/>
            <p:cNvSpPr>
              <a:spLocks noChangeAspect="1" noChangeArrowheads="1"/>
            </p:cNvSpPr>
            <p:nvPr/>
          </p:nvSpPr>
          <p:spPr bwMode="auto">
            <a:xfrm flipH="1">
              <a:off x="1779" y="34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22" name="Oval 142"/>
            <p:cNvSpPr>
              <a:spLocks noChangeAspect="1" noChangeArrowheads="1"/>
            </p:cNvSpPr>
            <p:nvPr/>
          </p:nvSpPr>
          <p:spPr bwMode="auto">
            <a:xfrm flipH="1">
              <a:off x="1908" y="34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23" name="Oval 143"/>
            <p:cNvSpPr>
              <a:spLocks noChangeAspect="1" noChangeArrowheads="1"/>
            </p:cNvSpPr>
            <p:nvPr/>
          </p:nvSpPr>
          <p:spPr bwMode="auto">
            <a:xfrm flipH="1">
              <a:off x="2037" y="34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24" name="Oval 144"/>
            <p:cNvSpPr>
              <a:spLocks noChangeAspect="1" noChangeArrowheads="1"/>
            </p:cNvSpPr>
            <p:nvPr/>
          </p:nvSpPr>
          <p:spPr bwMode="auto">
            <a:xfrm flipH="1">
              <a:off x="2166" y="34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25" name="Oval 145"/>
            <p:cNvSpPr>
              <a:spLocks noChangeAspect="1" noChangeArrowheads="1"/>
            </p:cNvSpPr>
            <p:nvPr/>
          </p:nvSpPr>
          <p:spPr bwMode="auto">
            <a:xfrm flipH="1">
              <a:off x="2295" y="34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26" name="Line 146"/>
            <p:cNvSpPr>
              <a:spLocks noChangeShapeType="1"/>
            </p:cNvSpPr>
            <p:nvPr/>
          </p:nvSpPr>
          <p:spPr bwMode="auto">
            <a:xfrm flipH="1">
              <a:off x="1562" y="346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7" name="Line 147"/>
            <p:cNvSpPr>
              <a:spLocks noChangeShapeType="1"/>
            </p:cNvSpPr>
            <p:nvPr/>
          </p:nvSpPr>
          <p:spPr bwMode="auto">
            <a:xfrm flipH="1">
              <a:off x="1820" y="346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8" name="Line 148"/>
            <p:cNvSpPr>
              <a:spLocks noChangeShapeType="1"/>
            </p:cNvSpPr>
            <p:nvPr/>
          </p:nvSpPr>
          <p:spPr bwMode="auto">
            <a:xfrm flipH="1">
              <a:off x="1949" y="346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9" name="Line 149"/>
            <p:cNvSpPr>
              <a:spLocks noChangeShapeType="1"/>
            </p:cNvSpPr>
            <p:nvPr/>
          </p:nvSpPr>
          <p:spPr bwMode="auto">
            <a:xfrm flipH="1">
              <a:off x="2338" y="346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0" name="Line 150"/>
            <p:cNvSpPr>
              <a:spLocks noChangeShapeType="1"/>
            </p:cNvSpPr>
            <p:nvPr/>
          </p:nvSpPr>
          <p:spPr bwMode="auto">
            <a:xfrm flipH="1">
              <a:off x="1691" y="346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1" name="Oval 151"/>
            <p:cNvSpPr>
              <a:spLocks noChangeAspect="1" noChangeArrowheads="1"/>
            </p:cNvSpPr>
            <p:nvPr/>
          </p:nvSpPr>
          <p:spPr bwMode="auto">
            <a:xfrm flipH="1">
              <a:off x="2426" y="34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32" name="Line 152"/>
            <p:cNvSpPr>
              <a:spLocks noChangeShapeType="1"/>
            </p:cNvSpPr>
            <p:nvPr/>
          </p:nvSpPr>
          <p:spPr bwMode="auto">
            <a:xfrm rot="16200000" flipH="1">
              <a:off x="2141" y="352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3" name="Line 153"/>
            <p:cNvSpPr>
              <a:spLocks noChangeShapeType="1"/>
            </p:cNvSpPr>
            <p:nvPr/>
          </p:nvSpPr>
          <p:spPr bwMode="auto">
            <a:xfrm rot="16200000" flipH="1">
              <a:off x="1109" y="352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4" name="Line 154"/>
            <p:cNvSpPr>
              <a:spLocks noChangeAspect="1" noChangeShapeType="1"/>
            </p:cNvSpPr>
            <p:nvPr/>
          </p:nvSpPr>
          <p:spPr bwMode="auto">
            <a:xfrm flipH="1">
              <a:off x="1434" y="347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5" name="Line 155"/>
            <p:cNvSpPr>
              <a:spLocks noChangeAspect="1" noChangeShapeType="1"/>
            </p:cNvSpPr>
            <p:nvPr/>
          </p:nvSpPr>
          <p:spPr bwMode="auto">
            <a:xfrm flipH="1">
              <a:off x="1308" y="348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6" name="Line 156"/>
            <p:cNvSpPr>
              <a:spLocks noChangeAspect="1" noChangeShapeType="1"/>
            </p:cNvSpPr>
            <p:nvPr/>
          </p:nvSpPr>
          <p:spPr bwMode="auto">
            <a:xfrm flipH="1">
              <a:off x="1182" y="3478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7" name="Line 157"/>
            <p:cNvSpPr>
              <a:spLocks noChangeAspect="1" noChangeShapeType="1"/>
            </p:cNvSpPr>
            <p:nvPr/>
          </p:nvSpPr>
          <p:spPr bwMode="auto">
            <a:xfrm flipH="1">
              <a:off x="2212" y="347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38" name="Group 158"/>
          <p:cNvGrpSpPr>
            <a:grpSpLocks/>
          </p:cNvGrpSpPr>
          <p:nvPr/>
        </p:nvGrpSpPr>
        <p:grpSpPr bwMode="auto">
          <a:xfrm>
            <a:off x="1514475" y="2638425"/>
            <a:ext cx="3314700" cy="2890838"/>
            <a:chOff x="383" y="1615"/>
            <a:chExt cx="2088" cy="1821"/>
          </a:xfrm>
        </p:grpSpPr>
        <p:sp>
          <p:nvSpPr>
            <p:cNvPr id="20639" name="Oval 159"/>
            <p:cNvSpPr>
              <a:spLocks noChangeAspect="1" noChangeArrowheads="1"/>
            </p:cNvSpPr>
            <p:nvPr/>
          </p:nvSpPr>
          <p:spPr bwMode="auto">
            <a:xfrm rot="16200000" flipH="1">
              <a:off x="473" y="329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40" name="Oval 160"/>
            <p:cNvSpPr>
              <a:spLocks noChangeAspect="1" noChangeArrowheads="1"/>
            </p:cNvSpPr>
            <p:nvPr/>
          </p:nvSpPr>
          <p:spPr bwMode="auto">
            <a:xfrm rot="16200000" flipH="1">
              <a:off x="473" y="3169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41" name="Oval 161"/>
            <p:cNvSpPr>
              <a:spLocks noChangeAspect="1" noChangeArrowheads="1"/>
            </p:cNvSpPr>
            <p:nvPr/>
          </p:nvSpPr>
          <p:spPr bwMode="auto">
            <a:xfrm rot="16200000" flipH="1">
              <a:off x="473" y="3040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42" name="Oval 162"/>
            <p:cNvSpPr>
              <a:spLocks noChangeAspect="1" noChangeArrowheads="1"/>
            </p:cNvSpPr>
            <p:nvPr/>
          </p:nvSpPr>
          <p:spPr bwMode="auto">
            <a:xfrm rot="16200000" flipH="1">
              <a:off x="473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43" name="Oval 163"/>
            <p:cNvSpPr>
              <a:spLocks noChangeAspect="1" noChangeArrowheads="1"/>
            </p:cNvSpPr>
            <p:nvPr/>
          </p:nvSpPr>
          <p:spPr bwMode="auto">
            <a:xfrm rot="16200000" flipH="1">
              <a:off x="473" y="278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44" name="Oval 164"/>
            <p:cNvSpPr>
              <a:spLocks noChangeAspect="1" noChangeArrowheads="1"/>
            </p:cNvSpPr>
            <p:nvPr/>
          </p:nvSpPr>
          <p:spPr bwMode="auto">
            <a:xfrm rot="16200000" flipH="1">
              <a:off x="473" y="265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45" name="Oval 165"/>
            <p:cNvSpPr>
              <a:spLocks noChangeAspect="1" noChangeArrowheads="1"/>
            </p:cNvSpPr>
            <p:nvPr/>
          </p:nvSpPr>
          <p:spPr bwMode="auto">
            <a:xfrm rot="16200000" flipH="1">
              <a:off x="473" y="252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46" name="Oval 166"/>
            <p:cNvSpPr>
              <a:spLocks noChangeAspect="1" noChangeArrowheads="1"/>
            </p:cNvSpPr>
            <p:nvPr/>
          </p:nvSpPr>
          <p:spPr bwMode="auto">
            <a:xfrm rot="16200000" flipH="1">
              <a:off x="473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47" name="Line 167"/>
            <p:cNvSpPr>
              <a:spLocks noChangeShapeType="1"/>
            </p:cNvSpPr>
            <p:nvPr/>
          </p:nvSpPr>
          <p:spPr bwMode="auto">
            <a:xfrm rot="16200000" flipH="1">
              <a:off x="1612" y="3383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8" name="Line 168"/>
            <p:cNvSpPr>
              <a:spLocks noChangeShapeType="1"/>
            </p:cNvSpPr>
            <p:nvPr/>
          </p:nvSpPr>
          <p:spPr bwMode="auto">
            <a:xfrm rot="16200000" flipH="1">
              <a:off x="450" y="325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9" name="Line 169"/>
            <p:cNvSpPr>
              <a:spLocks noChangeShapeType="1"/>
            </p:cNvSpPr>
            <p:nvPr/>
          </p:nvSpPr>
          <p:spPr bwMode="auto">
            <a:xfrm rot="16200000" flipH="1">
              <a:off x="580" y="311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0" name="Line 170"/>
            <p:cNvSpPr>
              <a:spLocks noChangeShapeType="1"/>
            </p:cNvSpPr>
            <p:nvPr/>
          </p:nvSpPr>
          <p:spPr bwMode="auto">
            <a:xfrm rot="16200000" flipH="1">
              <a:off x="1876" y="299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1" name="Line 171"/>
            <p:cNvSpPr>
              <a:spLocks noChangeShapeType="1"/>
            </p:cNvSpPr>
            <p:nvPr/>
          </p:nvSpPr>
          <p:spPr bwMode="auto">
            <a:xfrm rot="16200000" flipH="1">
              <a:off x="450" y="286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2" name="Line 172"/>
            <p:cNvSpPr>
              <a:spLocks noChangeShapeType="1"/>
            </p:cNvSpPr>
            <p:nvPr/>
          </p:nvSpPr>
          <p:spPr bwMode="auto">
            <a:xfrm rot="16200000" flipH="1">
              <a:off x="450" y="2738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3" name="Line 173"/>
            <p:cNvSpPr>
              <a:spLocks noChangeShapeType="1"/>
            </p:cNvSpPr>
            <p:nvPr/>
          </p:nvSpPr>
          <p:spPr bwMode="auto">
            <a:xfrm rot="16200000" flipH="1">
              <a:off x="1228" y="260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4" name="Line 174"/>
            <p:cNvSpPr>
              <a:spLocks noChangeShapeType="1"/>
            </p:cNvSpPr>
            <p:nvPr/>
          </p:nvSpPr>
          <p:spPr bwMode="auto">
            <a:xfrm rot="16200000" flipH="1">
              <a:off x="450" y="2480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5" name="Oval 175"/>
            <p:cNvSpPr>
              <a:spLocks noChangeAspect="1" noChangeArrowheads="1"/>
            </p:cNvSpPr>
            <p:nvPr/>
          </p:nvSpPr>
          <p:spPr bwMode="auto">
            <a:xfrm flipH="1">
              <a:off x="605" y="317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56" name="Oval 176"/>
            <p:cNvSpPr>
              <a:spLocks noChangeAspect="1" noChangeArrowheads="1"/>
            </p:cNvSpPr>
            <p:nvPr/>
          </p:nvSpPr>
          <p:spPr bwMode="auto">
            <a:xfrm flipH="1">
              <a:off x="734" y="317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57" name="Oval 177"/>
            <p:cNvSpPr>
              <a:spLocks noChangeAspect="1" noChangeArrowheads="1"/>
            </p:cNvSpPr>
            <p:nvPr/>
          </p:nvSpPr>
          <p:spPr bwMode="auto">
            <a:xfrm flipH="1">
              <a:off x="863" y="317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58" name="Oval 178"/>
            <p:cNvSpPr>
              <a:spLocks noChangeAspect="1" noChangeArrowheads="1"/>
            </p:cNvSpPr>
            <p:nvPr/>
          </p:nvSpPr>
          <p:spPr bwMode="auto">
            <a:xfrm flipH="1">
              <a:off x="992" y="317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59" name="Oval 179"/>
            <p:cNvSpPr>
              <a:spLocks noChangeAspect="1" noChangeArrowheads="1"/>
            </p:cNvSpPr>
            <p:nvPr/>
          </p:nvSpPr>
          <p:spPr bwMode="auto">
            <a:xfrm flipH="1">
              <a:off x="1121" y="317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60" name="Oval 180"/>
            <p:cNvSpPr>
              <a:spLocks noChangeAspect="1" noChangeArrowheads="1"/>
            </p:cNvSpPr>
            <p:nvPr/>
          </p:nvSpPr>
          <p:spPr bwMode="auto">
            <a:xfrm flipH="1">
              <a:off x="1250" y="317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61" name="Oval 181"/>
            <p:cNvSpPr>
              <a:spLocks noChangeAspect="1" noChangeArrowheads="1"/>
            </p:cNvSpPr>
            <p:nvPr/>
          </p:nvSpPr>
          <p:spPr bwMode="auto">
            <a:xfrm flipH="1">
              <a:off x="1379" y="317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62" name="Oval 182"/>
            <p:cNvSpPr>
              <a:spLocks noChangeAspect="1" noChangeArrowheads="1"/>
            </p:cNvSpPr>
            <p:nvPr/>
          </p:nvSpPr>
          <p:spPr bwMode="auto">
            <a:xfrm flipH="1">
              <a:off x="1508" y="317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63" name="Oval 183"/>
            <p:cNvSpPr>
              <a:spLocks noChangeAspect="1" noChangeArrowheads="1"/>
            </p:cNvSpPr>
            <p:nvPr/>
          </p:nvSpPr>
          <p:spPr bwMode="auto">
            <a:xfrm flipH="1">
              <a:off x="1637" y="317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64" name="Oval 184"/>
            <p:cNvSpPr>
              <a:spLocks noChangeAspect="1" noChangeArrowheads="1"/>
            </p:cNvSpPr>
            <p:nvPr/>
          </p:nvSpPr>
          <p:spPr bwMode="auto">
            <a:xfrm flipH="1">
              <a:off x="1766" y="317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65" name="Line 185"/>
            <p:cNvSpPr>
              <a:spLocks noChangeShapeType="1"/>
            </p:cNvSpPr>
            <p:nvPr/>
          </p:nvSpPr>
          <p:spPr bwMode="auto">
            <a:xfrm flipH="1">
              <a:off x="1291" y="319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6" name="Line 186"/>
            <p:cNvSpPr>
              <a:spLocks noChangeShapeType="1"/>
            </p:cNvSpPr>
            <p:nvPr/>
          </p:nvSpPr>
          <p:spPr bwMode="auto">
            <a:xfrm flipH="1">
              <a:off x="1420" y="319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7" name="Line 187"/>
            <p:cNvSpPr>
              <a:spLocks noChangeShapeType="1"/>
            </p:cNvSpPr>
            <p:nvPr/>
          </p:nvSpPr>
          <p:spPr bwMode="auto">
            <a:xfrm flipH="1">
              <a:off x="1809" y="319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8" name="Line 188"/>
            <p:cNvSpPr>
              <a:spLocks noChangeShapeType="1"/>
            </p:cNvSpPr>
            <p:nvPr/>
          </p:nvSpPr>
          <p:spPr bwMode="auto">
            <a:xfrm flipH="1">
              <a:off x="1162" y="319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9" name="Oval 189"/>
            <p:cNvSpPr>
              <a:spLocks noChangeAspect="1" noChangeArrowheads="1"/>
            </p:cNvSpPr>
            <p:nvPr/>
          </p:nvSpPr>
          <p:spPr bwMode="auto">
            <a:xfrm flipH="1">
              <a:off x="1897" y="317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70" name="Line 190"/>
            <p:cNvSpPr>
              <a:spLocks noChangeShapeType="1"/>
            </p:cNvSpPr>
            <p:nvPr/>
          </p:nvSpPr>
          <p:spPr bwMode="auto">
            <a:xfrm rot="16200000" flipH="1">
              <a:off x="1612" y="3258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1" name="Line 191"/>
            <p:cNvSpPr>
              <a:spLocks noChangeShapeType="1"/>
            </p:cNvSpPr>
            <p:nvPr/>
          </p:nvSpPr>
          <p:spPr bwMode="auto">
            <a:xfrm rot="16200000" flipH="1">
              <a:off x="580" y="325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2" name="Line 192"/>
            <p:cNvSpPr>
              <a:spLocks noChangeAspect="1" noChangeShapeType="1"/>
            </p:cNvSpPr>
            <p:nvPr/>
          </p:nvSpPr>
          <p:spPr bwMode="auto">
            <a:xfrm flipH="1">
              <a:off x="905" y="3207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3" name="Line 193"/>
            <p:cNvSpPr>
              <a:spLocks noChangeAspect="1" noChangeShapeType="1"/>
            </p:cNvSpPr>
            <p:nvPr/>
          </p:nvSpPr>
          <p:spPr bwMode="auto">
            <a:xfrm flipH="1">
              <a:off x="657" y="3215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4" name="Line 194"/>
            <p:cNvSpPr>
              <a:spLocks noChangeAspect="1" noChangeShapeType="1"/>
            </p:cNvSpPr>
            <p:nvPr/>
          </p:nvSpPr>
          <p:spPr bwMode="auto">
            <a:xfrm flipH="1">
              <a:off x="779" y="3215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5" name="Line 195"/>
            <p:cNvSpPr>
              <a:spLocks noChangeAspect="1" noChangeShapeType="1"/>
            </p:cNvSpPr>
            <p:nvPr/>
          </p:nvSpPr>
          <p:spPr bwMode="auto">
            <a:xfrm flipH="1">
              <a:off x="1683" y="3207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6" name="Oval 196"/>
            <p:cNvSpPr>
              <a:spLocks noChangeAspect="1" noChangeArrowheads="1"/>
            </p:cNvSpPr>
            <p:nvPr/>
          </p:nvSpPr>
          <p:spPr bwMode="auto">
            <a:xfrm flipH="1">
              <a:off x="604" y="330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77" name="Oval 197"/>
            <p:cNvSpPr>
              <a:spLocks noChangeAspect="1" noChangeArrowheads="1"/>
            </p:cNvSpPr>
            <p:nvPr/>
          </p:nvSpPr>
          <p:spPr bwMode="auto">
            <a:xfrm flipH="1">
              <a:off x="733" y="330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78" name="Oval 198"/>
            <p:cNvSpPr>
              <a:spLocks noChangeAspect="1" noChangeArrowheads="1"/>
            </p:cNvSpPr>
            <p:nvPr/>
          </p:nvSpPr>
          <p:spPr bwMode="auto">
            <a:xfrm flipH="1">
              <a:off x="862" y="330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79" name="Oval 199"/>
            <p:cNvSpPr>
              <a:spLocks noChangeAspect="1" noChangeArrowheads="1"/>
            </p:cNvSpPr>
            <p:nvPr/>
          </p:nvSpPr>
          <p:spPr bwMode="auto">
            <a:xfrm flipH="1">
              <a:off x="991" y="330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80" name="Oval 200"/>
            <p:cNvSpPr>
              <a:spLocks noChangeAspect="1" noChangeArrowheads="1"/>
            </p:cNvSpPr>
            <p:nvPr/>
          </p:nvSpPr>
          <p:spPr bwMode="auto">
            <a:xfrm flipH="1">
              <a:off x="1120" y="330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81" name="Oval 201"/>
            <p:cNvSpPr>
              <a:spLocks noChangeAspect="1" noChangeArrowheads="1"/>
            </p:cNvSpPr>
            <p:nvPr/>
          </p:nvSpPr>
          <p:spPr bwMode="auto">
            <a:xfrm flipH="1">
              <a:off x="1249" y="330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82" name="Oval 202"/>
            <p:cNvSpPr>
              <a:spLocks noChangeAspect="1" noChangeArrowheads="1"/>
            </p:cNvSpPr>
            <p:nvPr/>
          </p:nvSpPr>
          <p:spPr bwMode="auto">
            <a:xfrm flipH="1">
              <a:off x="1378" y="330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83" name="Oval 203"/>
            <p:cNvSpPr>
              <a:spLocks noChangeAspect="1" noChangeArrowheads="1"/>
            </p:cNvSpPr>
            <p:nvPr/>
          </p:nvSpPr>
          <p:spPr bwMode="auto">
            <a:xfrm flipH="1">
              <a:off x="1507" y="330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684" name="Oval 204"/>
            <p:cNvSpPr>
              <a:spLocks noChangeAspect="1" noChangeArrowheads="1"/>
            </p:cNvSpPr>
            <p:nvPr/>
          </p:nvSpPr>
          <p:spPr bwMode="auto">
            <a:xfrm flipH="1">
              <a:off x="1636" y="330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85" name="Oval 205"/>
            <p:cNvSpPr>
              <a:spLocks noChangeAspect="1" noChangeArrowheads="1"/>
            </p:cNvSpPr>
            <p:nvPr/>
          </p:nvSpPr>
          <p:spPr bwMode="auto">
            <a:xfrm flipH="1">
              <a:off x="1765" y="330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86" name="Line 206"/>
            <p:cNvSpPr>
              <a:spLocks noChangeShapeType="1"/>
            </p:cNvSpPr>
            <p:nvPr/>
          </p:nvSpPr>
          <p:spPr bwMode="auto">
            <a:xfrm flipH="1">
              <a:off x="1032" y="3323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7" name="Line 207"/>
            <p:cNvSpPr>
              <a:spLocks noChangeShapeType="1"/>
            </p:cNvSpPr>
            <p:nvPr/>
          </p:nvSpPr>
          <p:spPr bwMode="auto">
            <a:xfrm flipH="1">
              <a:off x="1290" y="3323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8" name="Line 208"/>
            <p:cNvSpPr>
              <a:spLocks noChangeShapeType="1"/>
            </p:cNvSpPr>
            <p:nvPr/>
          </p:nvSpPr>
          <p:spPr bwMode="auto">
            <a:xfrm flipH="1">
              <a:off x="1419" y="3323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9" name="Line 209"/>
            <p:cNvSpPr>
              <a:spLocks noChangeShapeType="1"/>
            </p:cNvSpPr>
            <p:nvPr/>
          </p:nvSpPr>
          <p:spPr bwMode="auto">
            <a:xfrm flipH="1">
              <a:off x="1677" y="3323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0" name="Line 210"/>
            <p:cNvSpPr>
              <a:spLocks noChangeAspect="1" noChangeShapeType="1"/>
            </p:cNvSpPr>
            <p:nvPr/>
          </p:nvSpPr>
          <p:spPr bwMode="auto">
            <a:xfrm flipH="1">
              <a:off x="909" y="3338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1" name="Line 211"/>
            <p:cNvSpPr>
              <a:spLocks noChangeShapeType="1"/>
            </p:cNvSpPr>
            <p:nvPr/>
          </p:nvSpPr>
          <p:spPr bwMode="auto">
            <a:xfrm flipH="1">
              <a:off x="645" y="3323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2" name="Line 212"/>
            <p:cNvSpPr>
              <a:spLocks noChangeShapeType="1"/>
            </p:cNvSpPr>
            <p:nvPr/>
          </p:nvSpPr>
          <p:spPr bwMode="auto">
            <a:xfrm rot="16200000" flipH="1">
              <a:off x="1222" y="338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3" name="Line 213"/>
            <p:cNvSpPr>
              <a:spLocks noChangeAspect="1" noChangeShapeType="1"/>
            </p:cNvSpPr>
            <p:nvPr/>
          </p:nvSpPr>
          <p:spPr bwMode="auto">
            <a:xfrm flipH="1">
              <a:off x="785" y="334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4" name="Line 214"/>
            <p:cNvSpPr>
              <a:spLocks noChangeAspect="1" noChangeShapeType="1"/>
            </p:cNvSpPr>
            <p:nvPr/>
          </p:nvSpPr>
          <p:spPr bwMode="auto">
            <a:xfrm flipH="1">
              <a:off x="533" y="334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5" name="Line 215"/>
            <p:cNvSpPr>
              <a:spLocks noChangeAspect="1" noChangeShapeType="1"/>
            </p:cNvSpPr>
            <p:nvPr/>
          </p:nvSpPr>
          <p:spPr bwMode="auto">
            <a:xfrm flipH="1">
              <a:off x="1809" y="3337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6" name="Oval 216"/>
            <p:cNvSpPr>
              <a:spLocks noChangeAspect="1" noChangeArrowheads="1"/>
            </p:cNvSpPr>
            <p:nvPr/>
          </p:nvSpPr>
          <p:spPr bwMode="auto">
            <a:xfrm flipH="1">
              <a:off x="1897" y="330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97" name="Line 217"/>
            <p:cNvSpPr>
              <a:spLocks noChangeShapeType="1"/>
            </p:cNvSpPr>
            <p:nvPr/>
          </p:nvSpPr>
          <p:spPr bwMode="auto">
            <a:xfrm flipH="1">
              <a:off x="389" y="332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8" name="Oval 218"/>
            <p:cNvSpPr>
              <a:spLocks noChangeAspect="1" noChangeArrowheads="1"/>
            </p:cNvSpPr>
            <p:nvPr/>
          </p:nvSpPr>
          <p:spPr bwMode="auto">
            <a:xfrm flipH="1">
              <a:off x="2029" y="317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699" name="Line 219"/>
            <p:cNvSpPr>
              <a:spLocks noChangeShapeType="1"/>
            </p:cNvSpPr>
            <p:nvPr/>
          </p:nvSpPr>
          <p:spPr bwMode="auto">
            <a:xfrm flipH="1">
              <a:off x="1941" y="319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0" name="Oval 220"/>
            <p:cNvSpPr>
              <a:spLocks noChangeAspect="1" noChangeArrowheads="1"/>
            </p:cNvSpPr>
            <p:nvPr/>
          </p:nvSpPr>
          <p:spPr bwMode="auto">
            <a:xfrm rot="16200000" flipH="1">
              <a:off x="605" y="303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01" name="Oval 221"/>
            <p:cNvSpPr>
              <a:spLocks noChangeAspect="1" noChangeArrowheads="1"/>
            </p:cNvSpPr>
            <p:nvPr/>
          </p:nvSpPr>
          <p:spPr bwMode="auto">
            <a:xfrm rot="16200000" flipH="1">
              <a:off x="605" y="290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02" name="Line 222"/>
            <p:cNvSpPr>
              <a:spLocks noChangeShapeType="1"/>
            </p:cNvSpPr>
            <p:nvPr/>
          </p:nvSpPr>
          <p:spPr bwMode="auto">
            <a:xfrm rot="16200000" flipH="1">
              <a:off x="1744" y="312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3" name="Line 223"/>
            <p:cNvSpPr>
              <a:spLocks noChangeShapeType="1"/>
            </p:cNvSpPr>
            <p:nvPr/>
          </p:nvSpPr>
          <p:spPr bwMode="auto">
            <a:xfrm rot="16200000" flipH="1">
              <a:off x="582" y="2993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4" name="Oval 224"/>
            <p:cNvSpPr>
              <a:spLocks noChangeAspect="1" noChangeArrowheads="1"/>
            </p:cNvSpPr>
            <p:nvPr/>
          </p:nvSpPr>
          <p:spPr bwMode="auto">
            <a:xfrm flipH="1">
              <a:off x="737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05" name="Oval 225"/>
            <p:cNvSpPr>
              <a:spLocks noChangeAspect="1" noChangeArrowheads="1"/>
            </p:cNvSpPr>
            <p:nvPr/>
          </p:nvSpPr>
          <p:spPr bwMode="auto">
            <a:xfrm flipH="1">
              <a:off x="866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06" name="Oval 226"/>
            <p:cNvSpPr>
              <a:spLocks noChangeAspect="1" noChangeArrowheads="1"/>
            </p:cNvSpPr>
            <p:nvPr/>
          </p:nvSpPr>
          <p:spPr bwMode="auto">
            <a:xfrm flipH="1">
              <a:off x="995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07" name="Oval 227"/>
            <p:cNvSpPr>
              <a:spLocks noChangeAspect="1" noChangeArrowheads="1"/>
            </p:cNvSpPr>
            <p:nvPr/>
          </p:nvSpPr>
          <p:spPr bwMode="auto">
            <a:xfrm flipH="1">
              <a:off x="1124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08" name="Oval 228"/>
            <p:cNvSpPr>
              <a:spLocks noChangeAspect="1" noChangeArrowheads="1"/>
            </p:cNvSpPr>
            <p:nvPr/>
          </p:nvSpPr>
          <p:spPr bwMode="auto">
            <a:xfrm flipH="1">
              <a:off x="1253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09" name="Oval 229"/>
            <p:cNvSpPr>
              <a:spLocks noChangeAspect="1" noChangeArrowheads="1"/>
            </p:cNvSpPr>
            <p:nvPr/>
          </p:nvSpPr>
          <p:spPr bwMode="auto">
            <a:xfrm flipH="1">
              <a:off x="1382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10" name="Oval 230"/>
            <p:cNvSpPr>
              <a:spLocks noChangeAspect="1" noChangeArrowheads="1"/>
            </p:cNvSpPr>
            <p:nvPr/>
          </p:nvSpPr>
          <p:spPr bwMode="auto">
            <a:xfrm flipH="1">
              <a:off x="1511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11" name="Oval 231"/>
            <p:cNvSpPr>
              <a:spLocks noChangeAspect="1" noChangeArrowheads="1"/>
            </p:cNvSpPr>
            <p:nvPr/>
          </p:nvSpPr>
          <p:spPr bwMode="auto">
            <a:xfrm flipH="1">
              <a:off x="1640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12" name="Oval 232"/>
            <p:cNvSpPr>
              <a:spLocks noChangeAspect="1" noChangeArrowheads="1"/>
            </p:cNvSpPr>
            <p:nvPr/>
          </p:nvSpPr>
          <p:spPr bwMode="auto">
            <a:xfrm flipH="1">
              <a:off x="1769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13" name="Oval 233"/>
            <p:cNvSpPr>
              <a:spLocks noChangeAspect="1" noChangeArrowheads="1"/>
            </p:cNvSpPr>
            <p:nvPr/>
          </p:nvSpPr>
          <p:spPr bwMode="auto">
            <a:xfrm flipH="1">
              <a:off x="1898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14" name="Line 234"/>
            <p:cNvSpPr>
              <a:spLocks noChangeShapeType="1"/>
            </p:cNvSpPr>
            <p:nvPr/>
          </p:nvSpPr>
          <p:spPr bwMode="auto">
            <a:xfrm flipH="1">
              <a:off x="1043" y="293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5" name="Line 235"/>
            <p:cNvSpPr>
              <a:spLocks noChangeShapeType="1"/>
            </p:cNvSpPr>
            <p:nvPr/>
          </p:nvSpPr>
          <p:spPr bwMode="auto">
            <a:xfrm flipH="1">
              <a:off x="1423" y="293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6" name="Line 236"/>
            <p:cNvSpPr>
              <a:spLocks noChangeShapeType="1"/>
            </p:cNvSpPr>
            <p:nvPr/>
          </p:nvSpPr>
          <p:spPr bwMode="auto">
            <a:xfrm flipH="1">
              <a:off x="1552" y="293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7" name="Line 237"/>
            <p:cNvSpPr>
              <a:spLocks noChangeShapeType="1"/>
            </p:cNvSpPr>
            <p:nvPr/>
          </p:nvSpPr>
          <p:spPr bwMode="auto">
            <a:xfrm flipH="1">
              <a:off x="1941" y="293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8" name="Oval 238"/>
            <p:cNvSpPr>
              <a:spLocks noChangeAspect="1" noChangeArrowheads="1"/>
            </p:cNvSpPr>
            <p:nvPr/>
          </p:nvSpPr>
          <p:spPr bwMode="auto">
            <a:xfrm flipH="1">
              <a:off x="2029" y="29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19" name="Line 239"/>
            <p:cNvSpPr>
              <a:spLocks noChangeShapeType="1"/>
            </p:cNvSpPr>
            <p:nvPr/>
          </p:nvSpPr>
          <p:spPr bwMode="auto">
            <a:xfrm rot="16200000" flipH="1">
              <a:off x="1744" y="299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0" name="Line 240"/>
            <p:cNvSpPr>
              <a:spLocks noChangeShapeType="1"/>
            </p:cNvSpPr>
            <p:nvPr/>
          </p:nvSpPr>
          <p:spPr bwMode="auto">
            <a:xfrm rot="16200000" flipH="1">
              <a:off x="838" y="299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1" name="Line 241"/>
            <p:cNvSpPr>
              <a:spLocks noChangeAspect="1" noChangeShapeType="1"/>
            </p:cNvSpPr>
            <p:nvPr/>
          </p:nvSpPr>
          <p:spPr bwMode="auto">
            <a:xfrm flipH="1">
              <a:off x="1161" y="294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2" name="Line 242"/>
            <p:cNvSpPr>
              <a:spLocks noChangeAspect="1" noChangeShapeType="1"/>
            </p:cNvSpPr>
            <p:nvPr/>
          </p:nvSpPr>
          <p:spPr bwMode="auto">
            <a:xfrm flipH="1">
              <a:off x="647" y="295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3" name="Line 243"/>
            <p:cNvSpPr>
              <a:spLocks noChangeAspect="1" noChangeShapeType="1"/>
            </p:cNvSpPr>
            <p:nvPr/>
          </p:nvSpPr>
          <p:spPr bwMode="auto">
            <a:xfrm flipH="1">
              <a:off x="911" y="295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4" name="Line 244"/>
            <p:cNvSpPr>
              <a:spLocks noChangeAspect="1" noChangeShapeType="1"/>
            </p:cNvSpPr>
            <p:nvPr/>
          </p:nvSpPr>
          <p:spPr bwMode="auto">
            <a:xfrm flipH="1">
              <a:off x="389" y="294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5" name="Oval 245"/>
            <p:cNvSpPr>
              <a:spLocks noChangeAspect="1" noChangeArrowheads="1"/>
            </p:cNvSpPr>
            <p:nvPr/>
          </p:nvSpPr>
          <p:spPr bwMode="auto">
            <a:xfrm flipH="1">
              <a:off x="736" y="304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26" name="Oval 246"/>
            <p:cNvSpPr>
              <a:spLocks noChangeAspect="1" noChangeArrowheads="1"/>
            </p:cNvSpPr>
            <p:nvPr/>
          </p:nvSpPr>
          <p:spPr bwMode="auto">
            <a:xfrm flipH="1">
              <a:off x="865" y="304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27" name="Oval 247"/>
            <p:cNvSpPr>
              <a:spLocks noChangeAspect="1" noChangeArrowheads="1"/>
            </p:cNvSpPr>
            <p:nvPr/>
          </p:nvSpPr>
          <p:spPr bwMode="auto">
            <a:xfrm flipH="1">
              <a:off x="994" y="304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28" name="Oval 248"/>
            <p:cNvSpPr>
              <a:spLocks noChangeAspect="1" noChangeArrowheads="1"/>
            </p:cNvSpPr>
            <p:nvPr/>
          </p:nvSpPr>
          <p:spPr bwMode="auto">
            <a:xfrm flipH="1">
              <a:off x="1123" y="304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29" name="Oval 249"/>
            <p:cNvSpPr>
              <a:spLocks noChangeAspect="1" noChangeArrowheads="1"/>
            </p:cNvSpPr>
            <p:nvPr/>
          </p:nvSpPr>
          <p:spPr bwMode="auto">
            <a:xfrm flipH="1">
              <a:off x="1252" y="304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30" name="Oval 250"/>
            <p:cNvSpPr>
              <a:spLocks noChangeAspect="1" noChangeArrowheads="1"/>
            </p:cNvSpPr>
            <p:nvPr/>
          </p:nvSpPr>
          <p:spPr bwMode="auto">
            <a:xfrm flipH="1">
              <a:off x="1381" y="304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31" name="Oval 251"/>
            <p:cNvSpPr>
              <a:spLocks noChangeAspect="1" noChangeArrowheads="1"/>
            </p:cNvSpPr>
            <p:nvPr/>
          </p:nvSpPr>
          <p:spPr bwMode="auto">
            <a:xfrm flipH="1">
              <a:off x="1510" y="304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32" name="Oval 252"/>
            <p:cNvSpPr>
              <a:spLocks noChangeAspect="1" noChangeArrowheads="1"/>
            </p:cNvSpPr>
            <p:nvPr/>
          </p:nvSpPr>
          <p:spPr bwMode="auto">
            <a:xfrm flipH="1">
              <a:off x="1639" y="304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33" name="Oval 253"/>
            <p:cNvSpPr>
              <a:spLocks noChangeAspect="1" noChangeArrowheads="1"/>
            </p:cNvSpPr>
            <p:nvPr/>
          </p:nvSpPr>
          <p:spPr bwMode="auto">
            <a:xfrm flipH="1">
              <a:off x="1768" y="304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34" name="Oval 254"/>
            <p:cNvSpPr>
              <a:spLocks noChangeAspect="1" noChangeArrowheads="1"/>
            </p:cNvSpPr>
            <p:nvPr/>
          </p:nvSpPr>
          <p:spPr bwMode="auto">
            <a:xfrm flipH="1">
              <a:off x="1897" y="304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35" name="Line 255"/>
            <p:cNvSpPr>
              <a:spLocks noChangeShapeType="1"/>
            </p:cNvSpPr>
            <p:nvPr/>
          </p:nvSpPr>
          <p:spPr bwMode="auto">
            <a:xfrm flipH="1">
              <a:off x="773" y="306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6" name="Line 256"/>
            <p:cNvSpPr>
              <a:spLocks noChangeShapeType="1"/>
            </p:cNvSpPr>
            <p:nvPr/>
          </p:nvSpPr>
          <p:spPr bwMode="auto">
            <a:xfrm flipH="1">
              <a:off x="1422" y="306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7" name="Line 257"/>
            <p:cNvSpPr>
              <a:spLocks noChangeShapeType="1"/>
            </p:cNvSpPr>
            <p:nvPr/>
          </p:nvSpPr>
          <p:spPr bwMode="auto">
            <a:xfrm flipH="1">
              <a:off x="1551" y="306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8" name="Line 258"/>
            <p:cNvSpPr>
              <a:spLocks noChangeShapeType="1"/>
            </p:cNvSpPr>
            <p:nvPr/>
          </p:nvSpPr>
          <p:spPr bwMode="auto">
            <a:xfrm flipH="1">
              <a:off x="1809" y="306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9" name="Line 259"/>
            <p:cNvSpPr>
              <a:spLocks noChangeAspect="1" noChangeShapeType="1"/>
            </p:cNvSpPr>
            <p:nvPr/>
          </p:nvSpPr>
          <p:spPr bwMode="auto">
            <a:xfrm flipH="1">
              <a:off x="1041" y="3077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0" name="Line 260"/>
            <p:cNvSpPr>
              <a:spLocks noChangeShapeType="1"/>
            </p:cNvSpPr>
            <p:nvPr/>
          </p:nvSpPr>
          <p:spPr bwMode="auto">
            <a:xfrm flipH="1">
              <a:off x="909" y="306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1" name="Line 261"/>
            <p:cNvSpPr>
              <a:spLocks noChangeShapeType="1"/>
            </p:cNvSpPr>
            <p:nvPr/>
          </p:nvSpPr>
          <p:spPr bwMode="auto">
            <a:xfrm rot="16200000" flipH="1">
              <a:off x="1354" y="312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2" name="Line 262"/>
            <p:cNvSpPr>
              <a:spLocks noChangeAspect="1" noChangeShapeType="1"/>
            </p:cNvSpPr>
            <p:nvPr/>
          </p:nvSpPr>
          <p:spPr bwMode="auto">
            <a:xfrm flipH="1">
              <a:off x="647" y="3077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3" name="Line 263"/>
            <p:cNvSpPr>
              <a:spLocks noChangeAspect="1" noChangeShapeType="1"/>
            </p:cNvSpPr>
            <p:nvPr/>
          </p:nvSpPr>
          <p:spPr bwMode="auto">
            <a:xfrm flipH="1">
              <a:off x="1167" y="3083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4" name="Line 264"/>
            <p:cNvSpPr>
              <a:spLocks noChangeAspect="1" noChangeShapeType="1"/>
            </p:cNvSpPr>
            <p:nvPr/>
          </p:nvSpPr>
          <p:spPr bwMode="auto">
            <a:xfrm flipH="1">
              <a:off x="1941" y="307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5" name="Oval 265"/>
            <p:cNvSpPr>
              <a:spLocks noChangeAspect="1" noChangeArrowheads="1"/>
            </p:cNvSpPr>
            <p:nvPr/>
          </p:nvSpPr>
          <p:spPr bwMode="auto">
            <a:xfrm flipH="1">
              <a:off x="2029" y="304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46" name="Line 266"/>
            <p:cNvSpPr>
              <a:spLocks noChangeShapeType="1"/>
            </p:cNvSpPr>
            <p:nvPr/>
          </p:nvSpPr>
          <p:spPr bwMode="auto">
            <a:xfrm flipH="1">
              <a:off x="383" y="305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7" name="Oval 267"/>
            <p:cNvSpPr>
              <a:spLocks noChangeAspect="1" noChangeArrowheads="1"/>
            </p:cNvSpPr>
            <p:nvPr/>
          </p:nvSpPr>
          <p:spPr bwMode="auto">
            <a:xfrm flipH="1">
              <a:off x="2161" y="2910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48" name="Line 268"/>
            <p:cNvSpPr>
              <a:spLocks noChangeShapeType="1"/>
            </p:cNvSpPr>
            <p:nvPr/>
          </p:nvSpPr>
          <p:spPr bwMode="auto">
            <a:xfrm flipH="1">
              <a:off x="2073" y="2930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9" name="Oval 269"/>
            <p:cNvSpPr>
              <a:spLocks noChangeAspect="1" noChangeArrowheads="1"/>
            </p:cNvSpPr>
            <p:nvPr/>
          </p:nvSpPr>
          <p:spPr bwMode="auto">
            <a:xfrm flipH="1">
              <a:off x="2161" y="304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50" name="Line 270"/>
            <p:cNvSpPr>
              <a:spLocks noChangeShapeType="1"/>
            </p:cNvSpPr>
            <p:nvPr/>
          </p:nvSpPr>
          <p:spPr bwMode="auto">
            <a:xfrm flipH="1">
              <a:off x="2073" y="3068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1" name="Oval 271"/>
            <p:cNvSpPr>
              <a:spLocks noChangeAspect="1" noChangeArrowheads="1"/>
            </p:cNvSpPr>
            <p:nvPr/>
          </p:nvSpPr>
          <p:spPr bwMode="auto">
            <a:xfrm flipH="1">
              <a:off x="2293" y="2910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52" name="Line 272"/>
            <p:cNvSpPr>
              <a:spLocks noChangeShapeType="1"/>
            </p:cNvSpPr>
            <p:nvPr/>
          </p:nvSpPr>
          <p:spPr bwMode="auto">
            <a:xfrm flipH="1">
              <a:off x="2205" y="2930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3" name="Oval 273"/>
            <p:cNvSpPr>
              <a:spLocks noChangeAspect="1" noChangeArrowheads="1"/>
            </p:cNvSpPr>
            <p:nvPr/>
          </p:nvSpPr>
          <p:spPr bwMode="auto">
            <a:xfrm rot="16200000" flipH="1">
              <a:off x="605" y="278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54" name="Oval 274"/>
            <p:cNvSpPr>
              <a:spLocks noChangeAspect="1" noChangeArrowheads="1"/>
            </p:cNvSpPr>
            <p:nvPr/>
          </p:nvSpPr>
          <p:spPr bwMode="auto">
            <a:xfrm rot="16200000" flipH="1">
              <a:off x="605" y="265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55" name="Oval 275"/>
            <p:cNvSpPr>
              <a:spLocks noChangeAspect="1" noChangeArrowheads="1"/>
            </p:cNvSpPr>
            <p:nvPr/>
          </p:nvSpPr>
          <p:spPr bwMode="auto">
            <a:xfrm rot="16200000" flipH="1">
              <a:off x="605" y="252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56" name="Oval 276"/>
            <p:cNvSpPr>
              <a:spLocks noChangeAspect="1" noChangeArrowheads="1"/>
            </p:cNvSpPr>
            <p:nvPr/>
          </p:nvSpPr>
          <p:spPr bwMode="auto">
            <a:xfrm rot="16200000" flipH="1">
              <a:off x="605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57" name="Line 277"/>
            <p:cNvSpPr>
              <a:spLocks noChangeShapeType="1"/>
            </p:cNvSpPr>
            <p:nvPr/>
          </p:nvSpPr>
          <p:spPr bwMode="auto">
            <a:xfrm rot="16200000" flipH="1">
              <a:off x="1744" y="286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8" name="Line 278"/>
            <p:cNvSpPr>
              <a:spLocks noChangeShapeType="1"/>
            </p:cNvSpPr>
            <p:nvPr/>
          </p:nvSpPr>
          <p:spPr bwMode="auto">
            <a:xfrm rot="16200000" flipH="1">
              <a:off x="582" y="2738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9" name="Line 279"/>
            <p:cNvSpPr>
              <a:spLocks noChangeShapeType="1"/>
            </p:cNvSpPr>
            <p:nvPr/>
          </p:nvSpPr>
          <p:spPr bwMode="auto">
            <a:xfrm rot="16200000" flipH="1">
              <a:off x="582" y="260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0" name="Line 280"/>
            <p:cNvSpPr>
              <a:spLocks noChangeShapeType="1"/>
            </p:cNvSpPr>
            <p:nvPr/>
          </p:nvSpPr>
          <p:spPr bwMode="auto">
            <a:xfrm rot="16200000" flipH="1">
              <a:off x="2008" y="248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1" name="Oval 281"/>
            <p:cNvSpPr>
              <a:spLocks noChangeAspect="1" noChangeArrowheads="1"/>
            </p:cNvSpPr>
            <p:nvPr/>
          </p:nvSpPr>
          <p:spPr bwMode="auto">
            <a:xfrm flipH="1">
              <a:off x="737" y="265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62" name="Oval 282"/>
            <p:cNvSpPr>
              <a:spLocks noChangeAspect="1" noChangeArrowheads="1"/>
            </p:cNvSpPr>
            <p:nvPr/>
          </p:nvSpPr>
          <p:spPr bwMode="auto">
            <a:xfrm flipH="1">
              <a:off x="866" y="265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63" name="Oval 283"/>
            <p:cNvSpPr>
              <a:spLocks noChangeAspect="1" noChangeArrowheads="1"/>
            </p:cNvSpPr>
            <p:nvPr/>
          </p:nvSpPr>
          <p:spPr bwMode="auto">
            <a:xfrm flipH="1">
              <a:off x="995" y="265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64" name="Oval 284"/>
            <p:cNvSpPr>
              <a:spLocks noChangeAspect="1" noChangeArrowheads="1"/>
            </p:cNvSpPr>
            <p:nvPr/>
          </p:nvSpPr>
          <p:spPr bwMode="auto">
            <a:xfrm flipH="1">
              <a:off x="1124" y="265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65" name="Oval 285"/>
            <p:cNvSpPr>
              <a:spLocks noChangeAspect="1" noChangeArrowheads="1"/>
            </p:cNvSpPr>
            <p:nvPr/>
          </p:nvSpPr>
          <p:spPr bwMode="auto">
            <a:xfrm flipH="1">
              <a:off x="1253" y="265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66" name="Oval 286"/>
            <p:cNvSpPr>
              <a:spLocks noChangeAspect="1" noChangeArrowheads="1"/>
            </p:cNvSpPr>
            <p:nvPr/>
          </p:nvSpPr>
          <p:spPr bwMode="auto">
            <a:xfrm flipH="1">
              <a:off x="1382" y="265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67" name="Oval 287"/>
            <p:cNvSpPr>
              <a:spLocks noChangeAspect="1" noChangeArrowheads="1"/>
            </p:cNvSpPr>
            <p:nvPr/>
          </p:nvSpPr>
          <p:spPr bwMode="auto">
            <a:xfrm flipH="1">
              <a:off x="1511" y="265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68" name="Oval 288"/>
            <p:cNvSpPr>
              <a:spLocks noChangeAspect="1" noChangeArrowheads="1"/>
            </p:cNvSpPr>
            <p:nvPr/>
          </p:nvSpPr>
          <p:spPr bwMode="auto">
            <a:xfrm flipH="1">
              <a:off x="1640" y="265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69" name="Oval 289"/>
            <p:cNvSpPr>
              <a:spLocks noChangeAspect="1" noChangeArrowheads="1"/>
            </p:cNvSpPr>
            <p:nvPr/>
          </p:nvSpPr>
          <p:spPr bwMode="auto">
            <a:xfrm flipH="1">
              <a:off x="1769" y="265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70" name="Oval 290"/>
            <p:cNvSpPr>
              <a:spLocks noChangeAspect="1" noChangeArrowheads="1"/>
            </p:cNvSpPr>
            <p:nvPr/>
          </p:nvSpPr>
          <p:spPr bwMode="auto">
            <a:xfrm flipH="1">
              <a:off x="1898" y="265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71" name="Line 291"/>
            <p:cNvSpPr>
              <a:spLocks noChangeShapeType="1"/>
            </p:cNvSpPr>
            <p:nvPr/>
          </p:nvSpPr>
          <p:spPr bwMode="auto">
            <a:xfrm flipH="1">
              <a:off x="779" y="267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2" name="Line 292"/>
            <p:cNvSpPr>
              <a:spLocks noChangeShapeType="1"/>
            </p:cNvSpPr>
            <p:nvPr/>
          </p:nvSpPr>
          <p:spPr bwMode="auto">
            <a:xfrm flipH="1">
              <a:off x="1552" y="267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3" name="Line 293"/>
            <p:cNvSpPr>
              <a:spLocks noChangeShapeType="1"/>
            </p:cNvSpPr>
            <p:nvPr/>
          </p:nvSpPr>
          <p:spPr bwMode="auto">
            <a:xfrm flipH="1">
              <a:off x="1941" y="267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4" name="Line 294"/>
            <p:cNvSpPr>
              <a:spLocks noChangeShapeType="1"/>
            </p:cNvSpPr>
            <p:nvPr/>
          </p:nvSpPr>
          <p:spPr bwMode="auto">
            <a:xfrm flipH="1">
              <a:off x="1294" y="267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5" name="Oval 295"/>
            <p:cNvSpPr>
              <a:spLocks noChangeAspect="1" noChangeArrowheads="1"/>
            </p:cNvSpPr>
            <p:nvPr/>
          </p:nvSpPr>
          <p:spPr bwMode="auto">
            <a:xfrm flipH="1">
              <a:off x="2029" y="265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76" name="Line 296"/>
            <p:cNvSpPr>
              <a:spLocks noChangeShapeType="1"/>
            </p:cNvSpPr>
            <p:nvPr/>
          </p:nvSpPr>
          <p:spPr bwMode="auto">
            <a:xfrm rot="16200000" flipH="1">
              <a:off x="1744" y="274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7" name="Line 297"/>
            <p:cNvSpPr>
              <a:spLocks noChangeShapeType="1"/>
            </p:cNvSpPr>
            <p:nvPr/>
          </p:nvSpPr>
          <p:spPr bwMode="auto">
            <a:xfrm rot="16200000" flipH="1">
              <a:off x="1228" y="274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8" name="Line 298"/>
            <p:cNvSpPr>
              <a:spLocks noChangeAspect="1" noChangeShapeType="1"/>
            </p:cNvSpPr>
            <p:nvPr/>
          </p:nvSpPr>
          <p:spPr bwMode="auto">
            <a:xfrm flipH="1">
              <a:off x="1037" y="2691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9" name="Line 299"/>
            <p:cNvSpPr>
              <a:spLocks noChangeAspect="1" noChangeShapeType="1"/>
            </p:cNvSpPr>
            <p:nvPr/>
          </p:nvSpPr>
          <p:spPr bwMode="auto">
            <a:xfrm flipH="1">
              <a:off x="647" y="2699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0" name="Line 300"/>
            <p:cNvSpPr>
              <a:spLocks noChangeAspect="1" noChangeShapeType="1"/>
            </p:cNvSpPr>
            <p:nvPr/>
          </p:nvSpPr>
          <p:spPr bwMode="auto">
            <a:xfrm flipH="1">
              <a:off x="911" y="2699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1" name="Line 301"/>
            <p:cNvSpPr>
              <a:spLocks noChangeAspect="1" noChangeShapeType="1"/>
            </p:cNvSpPr>
            <p:nvPr/>
          </p:nvSpPr>
          <p:spPr bwMode="auto">
            <a:xfrm flipH="1">
              <a:off x="1815" y="2691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2" name="Oval 302"/>
            <p:cNvSpPr>
              <a:spLocks noChangeAspect="1" noChangeArrowheads="1"/>
            </p:cNvSpPr>
            <p:nvPr/>
          </p:nvSpPr>
          <p:spPr bwMode="auto">
            <a:xfrm flipH="1">
              <a:off x="736" y="278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83" name="Oval 303"/>
            <p:cNvSpPr>
              <a:spLocks noChangeAspect="1" noChangeArrowheads="1"/>
            </p:cNvSpPr>
            <p:nvPr/>
          </p:nvSpPr>
          <p:spPr bwMode="auto">
            <a:xfrm flipH="1">
              <a:off x="865" y="278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84" name="Oval 304"/>
            <p:cNvSpPr>
              <a:spLocks noChangeAspect="1" noChangeArrowheads="1"/>
            </p:cNvSpPr>
            <p:nvPr/>
          </p:nvSpPr>
          <p:spPr bwMode="auto">
            <a:xfrm flipH="1">
              <a:off x="994" y="278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85" name="Oval 305"/>
            <p:cNvSpPr>
              <a:spLocks noChangeAspect="1" noChangeArrowheads="1"/>
            </p:cNvSpPr>
            <p:nvPr/>
          </p:nvSpPr>
          <p:spPr bwMode="auto">
            <a:xfrm flipH="1">
              <a:off x="1123" y="278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86" name="Oval 306"/>
            <p:cNvSpPr>
              <a:spLocks noChangeAspect="1" noChangeArrowheads="1"/>
            </p:cNvSpPr>
            <p:nvPr/>
          </p:nvSpPr>
          <p:spPr bwMode="auto">
            <a:xfrm flipH="1">
              <a:off x="1252" y="278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87" name="Oval 307"/>
            <p:cNvSpPr>
              <a:spLocks noChangeAspect="1" noChangeArrowheads="1"/>
            </p:cNvSpPr>
            <p:nvPr/>
          </p:nvSpPr>
          <p:spPr bwMode="auto">
            <a:xfrm flipH="1">
              <a:off x="1381" y="278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88" name="Oval 308"/>
            <p:cNvSpPr>
              <a:spLocks noChangeAspect="1" noChangeArrowheads="1"/>
            </p:cNvSpPr>
            <p:nvPr/>
          </p:nvSpPr>
          <p:spPr bwMode="auto">
            <a:xfrm flipH="1">
              <a:off x="1510" y="278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89" name="Oval 309"/>
            <p:cNvSpPr>
              <a:spLocks noChangeAspect="1" noChangeArrowheads="1"/>
            </p:cNvSpPr>
            <p:nvPr/>
          </p:nvSpPr>
          <p:spPr bwMode="auto">
            <a:xfrm flipH="1">
              <a:off x="1639" y="278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790" name="Oval 310"/>
            <p:cNvSpPr>
              <a:spLocks noChangeAspect="1" noChangeArrowheads="1"/>
            </p:cNvSpPr>
            <p:nvPr/>
          </p:nvSpPr>
          <p:spPr bwMode="auto">
            <a:xfrm flipH="1">
              <a:off x="1768" y="278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91" name="Oval 311"/>
            <p:cNvSpPr>
              <a:spLocks noChangeAspect="1" noChangeArrowheads="1"/>
            </p:cNvSpPr>
            <p:nvPr/>
          </p:nvSpPr>
          <p:spPr bwMode="auto">
            <a:xfrm flipH="1">
              <a:off x="1897" y="278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792" name="Line 312"/>
            <p:cNvSpPr>
              <a:spLocks noChangeShapeType="1"/>
            </p:cNvSpPr>
            <p:nvPr/>
          </p:nvSpPr>
          <p:spPr bwMode="auto">
            <a:xfrm flipH="1">
              <a:off x="1037" y="280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3" name="Line 313"/>
            <p:cNvSpPr>
              <a:spLocks noChangeShapeType="1"/>
            </p:cNvSpPr>
            <p:nvPr/>
          </p:nvSpPr>
          <p:spPr bwMode="auto">
            <a:xfrm flipH="1">
              <a:off x="1290" y="280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4" name="Line 314"/>
            <p:cNvSpPr>
              <a:spLocks noChangeShapeType="1"/>
            </p:cNvSpPr>
            <p:nvPr/>
          </p:nvSpPr>
          <p:spPr bwMode="auto">
            <a:xfrm flipH="1">
              <a:off x="1551" y="280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5" name="Line 315"/>
            <p:cNvSpPr>
              <a:spLocks noChangeShapeType="1"/>
            </p:cNvSpPr>
            <p:nvPr/>
          </p:nvSpPr>
          <p:spPr bwMode="auto">
            <a:xfrm flipH="1">
              <a:off x="1809" y="280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6" name="Line 316"/>
            <p:cNvSpPr>
              <a:spLocks noChangeAspect="1" noChangeShapeType="1"/>
            </p:cNvSpPr>
            <p:nvPr/>
          </p:nvSpPr>
          <p:spPr bwMode="auto">
            <a:xfrm flipH="1">
              <a:off x="1167" y="281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7" name="Line 317"/>
            <p:cNvSpPr>
              <a:spLocks noChangeShapeType="1"/>
            </p:cNvSpPr>
            <p:nvPr/>
          </p:nvSpPr>
          <p:spPr bwMode="auto">
            <a:xfrm flipH="1">
              <a:off x="647" y="280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8" name="Line 318"/>
            <p:cNvSpPr>
              <a:spLocks noChangeShapeType="1"/>
            </p:cNvSpPr>
            <p:nvPr/>
          </p:nvSpPr>
          <p:spPr bwMode="auto">
            <a:xfrm rot="16200000" flipH="1">
              <a:off x="1490" y="273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9" name="Line 319"/>
            <p:cNvSpPr>
              <a:spLocks noChangeAspect="1" noChangeShapeType="1"/>
            </p:cNvSpPr>
            <p:nvPr/>
          </p:nvSpPr>
          <p:spPr bwMode="auto">
            <a:xfrm flipH="1">
              <a:off x="917" y="2828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0" name="Line 320"/>
            <p:cNvSpPr>
              <a:spLocks noChangeAspect="1" noChangeShapeType="1"/>
            </p:cNvSpPr>
            <p:nvPr/>
          </p:nvSpPr>
          <p:spPr bwMode="auto">
            <a:xfrm flipH="1">
              <a:off x="785" y="2828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1" name="Line 321"/>
            <p:cNvSpPr>
              <a:spLocks noChangeAspect="1" noChangeShapeType="1"/>
            </p:cNvSpPr>
            <p:nvPr/>
          </p:nvSpPr>
          <p:spPr bwMode="auto">
            <a:xfrm flipH="1">
              <a:off x="1941" y="2821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2" name="Oval 322"/>
            <p:cNvSpPr>
              <a:spLocks noChangeAspect="1" noChangeArrowheads="1"/>
            </p:cNvSpPr>
            <p:nvPr/>
          </p:nvSpPr>
          <p:spPr bwMode="auto">
            <a:xfrm flipH="1">
              <a:off x="2029" y="2790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03" name="Line 323"/>
            <p:cNvSpPr>
              <a:spLocks noChangeShapeType="1"/>
            </p:cNvSpPr>
            <p:nvPr/>
          </p:nvSpPr>
          <p:spPr bwMode="auto">
            <a:xfrm flipH="1">
              <a:off x="521" y="2810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4" name="Oval 324"/>
            <p:cNvSpPr>
              <a:spLocks noChangeAspect="1" noChangeArrowheads="1"/>
            </p:cNvSpPr>
            <p:nvPr/>
          </p:nvSpPr>
          <p:spPr bwMode="auto">
            <a:xfrm flipH="1">
              <a:off x="2161" y="265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05" name="Line 325"/>
            <p:cNvSpPr>
              <a:spLocks noChangeShapeType="1"/>
            </p:cNvSpPr>
            <p:nvPr/>
          </p:nvSpPr>
          <p:spPr bwMode="auto">
            <a:xfrm flipH="1">
              <a:off x="2073" y="267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6" name="Oval 326"/>
            <p:cNvSpPr>
              <a:spLocks noChangeAspect="1" noChangeArrowheads="1"/>
            </p:cNvSpPr>
            <p:nvPr/>
          </p:nvSpPr>
          <p:spPr bwMode="auto">
            <a:xfrm rot="16200000" flipH="1">
              <a:off x="737" y="252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07" name="Oval 327"/>
            <p:cNvSpPr>
              <a:spLocks noChangeAspect="1" noChangeArrowheads="1"/>
            </p:cNvSpPr>
            <p:nvPr/>
          </p:nvSpPr>
          <p:spPr bwMode="auto">
            <a:xfrm rot="16200000" flipH="1">
              <a:off x="737" y="239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08" name="Line 328"/>
            <p:cNvSpPr>
              <a:spLocks noChangeShapeType="1"/>
            </p:cNvSpPr>
            <p:nvPr/>
          </p:nvSpPr>
          <p:spPr bwMode="auto">
            <a:xfrm rot="16200000" flipH="1">
              <a:off x="1876" y="260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9" name="Line 329"/>
            <p:cNvSpPr>
              <a:spLocks noChangeShapeType="1"/>
            </p:cNvSpPr>
            <p:nvPr/>
          </p:nvSpPr>
          <p:spPr bwMode="auto">
            <a:xfrm rot="16200000" flipH="1">
              <a:off x="714" y="247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0" name="Oval 330"/>
            <p:cNvSpPr>
              <a:spLocks noChangeAspect="1" noChangeArrowheads="1"/>
            </p:cNvSpPr>
            <p:nvPr/>
          </p:nvSpPr>
          <p:spPr bwMode="auto">
            <a:xfrm flipH="1">
              <a:off x="1003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11" name="Oval 331"/>
            <p:cNvSpPr>
              <a:spLocks noChangeAspect="1" noChangeArrowheads="1"/>
            </p:cNvSpPr>
            <p:nvPr/>
          </p:nvSpPr>
          <p:spPr bwMode="auto">
            <a:xfrm flipH="1">
              <a:off x="864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12" name="Oval 332"/>
            <p:cNvSpPr>
              <a:spLocks noChangeAspect="1" noChangeArrowheads="1"/>
            </p:cNvSpPr>
            <p:nvPr/>
          </p:nvSpPr>
          <p:spPr bwMode="auto">
            <a:xfrm flipH="1">
              <a:off x="1127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13" name="Oval 333"/>
            <p:cNvSpPr>
              <a:spLocks noChangeAspect="1" noChangeArrowheads="1"/>
            </p:cNvSpPr>
            <p:nvPr/>
          </p:nvSpPr>
          <p:spPr bwMode="auto">
            <a:xfrm flipH="1">
              <a:off x="1256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14" name="Oval 334"/>
            <p:cNvSpPr>
              <a:spLocks noChangeAspect="1" noChangeArrowheads="1"/>
            </p:cNvSpPr>
            <p:nvPr/>
          </p:nvSpPr>
          <p:spPr bwMode="auto">
            <a:xfrm flipH="1">
              <a:off x="1385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15" name="Oval 335"/>
            <p:cNvSpPr>
              <a:spLocks noChangeAspect="1" noChangeArrowheads="1"/>
            </p:cNvSpPr>
            <p:nvPr/>
          </p:nvSpPr>
          <p:spPr bwMode="auto">
            <a:xfrm flipH="1">
              <a:off x="1514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16" name="Oval 336"/>
            <p:cNvSpPr>
              <a:spLocks noChangeAspect="1" noChangeArrowheads="1"/>
            </p:cNvSpPr>
            <p:nvPr/>
          </p:nvSpPr>
          <p:spPr bwMode="auto">
            <a:xfrm flipH="1">
              <a:off x="1643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17" name="Oval 337"/>
            <p:cNvSpPr>
              <a:spLocks noChangeAspect="1" noChangeArrowheads="1"/>
            </p:cNvSpPr>
            <p:nvPr/>
          </p:nvSpPr>
          <p:spPr bwMode="auto">
            <a:xfrm flipH="1">
              <a:off x="1772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18" name="Oval 338"/>
            <p:cNvSpPr>
              <a:spLocks noChangeAspect="1" noChangeArrowheads="1"/>
            </p:cNvSpPr>
            <p:nvPr/>
          </p:nvSpPr>
          <p:spPr bwMode="auto">
            <a:xfrm flipH="1">
              <a:off x="1901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19" name="Oval 339"/>
            <p:cNvSpPr>
              <a:spLocks noChangeAspect="1" noChangeArrowheads="1"/>
            </p:cNvSpPr>
            <p:nvPr/>
          </p:nvSpPr>
          <p:spPr bwMode="auto">
            <a:xfrm flipH="1">
              <a:off x="2030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20" name="Line 340"/>
            <p:cNvSpPr>
              <a:spLocks noChangeShapeType="1"/>
            </p:cNvSpPr>
            <p:nvPr/>
          </p:nvSpPr>
          <p:spPr bwMode="auto">
            <a:xfrm flipH="1">
              <a:off x="911" y="241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1" name="Line 341"/>
            <p:cNvSpPr>
              <a:spLocks noChangeShapeType="1"/>
            </p:cNvSpPr>
            <p:nvPr/>
          </p:nvSpPr>
          <p:spPr bwMode="auto">
            <a:xfrm flipH="1">
              <a:off x="1169" y="241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2" name="Line 342"/>
            <p:cNvSpPr>
              <a:spLocks noChangeShapeType="1"/>
            </p:cNvSpPr>
            <p:nvPr/>
          </p:nvSpPr>
          <p:spPr bwMode="auto">
            <a:xfrm flipH="1">
              <a:off x="1684" y="241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3" name="Line 343"/>
            <p:cNvSpPr>
              <a:spLocks noChangeShapeType="1"/>
            </p:cNvSpPr>
            <p:nvPr/>
          </p:nvSpPr>
          <p:spPr bwMode="auto">
            <a:xfrm flipH="1">
              <a:off x="2073" y="241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4" name="Line 344"/>
            <p:cNvSpPr>
              <a:spLocks noChangeShapeType="1"/>
            </p:cNvSpPr>
            <p:nvPr/>
          </p:nvSpPr>
          <p:spPr bwMode="auto">
            <a:xfrm flipH="1">
              <a:off x="2212" y="163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5" name="Oval 345"/>
            <p:cNvSpPr>
              <a:spLocks noChangeAspect="1" noChangeArrowheads="1"/>
            </p:cNvSpPr>
            <p:nvPr/>
          </p:nvSpPr>
          <p:spPr bwMode="auto">
            <a:xfrm flipH="1">
              <a:off x="2161" y="23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26" name="Line 346"/>
            <p:cNvSpPr>
              <a:spLocks noChangeShapeType="1"/>
            </p:cNvSpPr>
            <p:nvPr/>
          </p:nvSpPr>
          <p:spPr bwMode="auto">
            <a:xfrm rot="16200000" flipH="1">
              <a:off x="1876" y="248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7" name="Line 347"/>
            <p:cNvSpPr>
              <a:spLocks noChangeShapeType="1"/>
            </p:cNvSpPr>
            <p:nvPr/>
          </p:nvSpPr>
          <p:spPr bwMode="auto">
            <a:xfrm rot="16200000" flipH="1">
              <a:off x="1360" y="247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8" name="Line 348"/>
            <p:cNvSpPr>
              <a:spLocks noChangeAspect="1" noChangeShapeType="1"/>
            </p:cNvSpPr>
            <p:nvPr/>
          </p:nvSpPr>
          <p:spPr bwMode="auto">
            <a:xfrm flipH="1">
              <a:off x="1557" y="2430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9" name="Line 349"/>
            <p:cNvSpPr>
              <a:spLocks noChangeAspect="1" noChangeShapeType="1"/>
            </p:cNvSpPr>
            <p:nvPr/>
          </p:nvSpPr>
          <p:spPr bwMode="auto">
            <a:xfrm flipH="1">
              <a:off x="779" y="2438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0" name="Line 350"/>
            <p:cNvSpPr>
              <a:spLocks noChangeAspect="1" noChangeShapeType="1"/>
            </p:cNvSpPr>
            <p:nvPr/>
          </p:nvSpPr>
          <p:spPr bwMode="auto">
            <a:xfrm flipH="1">
              <a:off x="1043" y="2438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1" name="Line 351"/>
            <p:cNvSpPr>
              <a:spLocks noChangeAspect="1" noChangeShapeType="1"/>
            </p:cNvSpPr>
            <p:nvPr/>
          </p:nvSpPr>
          <p:spPr bwMode="auto">
            <a:xfrm flipH="1">
              <a:off x="521" y="2430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2" name="Oval 352"/>
            <p:cNvSpPr>
              <a:spLocks noChangeAspect="1" noChangeArrowheads="1"/>
            </p:cNvSpPr>
            <p:nvPr/>
          </p:nvSpPr>
          <p:spPr bwMode="auto">
            <a:xfrm flipH="1">
              <a:off x="1002" y="252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33" name="Oval 353"/>
            <p:cNvSpPr>
              <a:spLocks noChangeAspect="1" noChangeArrowheads="1"/>
            </p:cNvSpPr>
            <p:nvPr/>
          </p:nvSpPr>
          <p:spPr bwMode="auto">
            <a:xfrm flipH="1">
              <a:off x="869" y="252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34" name="Oval 354"/>
            <p:cNvSpPr>
              <a:spLocks noChangeAspect="1" noChangeArrowheads="1"/>
            </p:cNvSpPr>
            <p:nvPr/>
          </p:nvSpPr>
          <p:spPr bwMode="auto">
            <a:xfrm flipH="1">
              <a:off x="1126" y="252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35" name="Oval 355"/>
            <p:cNvSpPr>
              <a:spLocks noChangeAspect="1" noChangeArrowheads="1"/>
            </p:cNvSpPr>
            <p:nvPr/>
          </p:nvSpPr>
          <p:spPr bwMode="auto">
            <a:xfrm flipH="1">
              <a:off x="1255" y="252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36" name="Oval 356"/>
            <p:cNvSpPr>
              <a:spLocks noChangeAspect="1" noChangeArrowheads="1"/>
            </p:cNvSpPr>
            <p:nvPr/>
          </p:nvSpPr>
          <p:spPr bwMode="auto">
            <a:xfrm flipH="1">
              <a:off x="1384" y="252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37" name="Oval 357"/>
            <p:cNvSpPr>
              <a:spLocks noChangeAspect="1" noChangeArrowheads="1"/>
            </p:cNvSpPr>
            <p:nvPr/>
          </p:nvSpPr>
          <p:spPr bwMode="auto">
            <a:xfrm flipH="1">
              <a:off x="1513" y="252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38" name="Oval 358"/>
            <p:cNvSpPr>
              <a:spLocks noChangeAspect="1" noChangeArrowheads="1"/>
            </p:cNvSpPr>
            <p:nvPr/>
          </p:nvSpPr>
          <p:spPr bwMode="auto">
            <a:xfrm flipH="1">
              <a:off x="1642" y="252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39" name="Oval 359"/>
            <p:cNvSpPr>
              <a:spLocks noChangeAspect="1" noChangeArrowheads="1"/>
            </p:cNvSpPr>
            <p:nvPr/>
          </p:nvSpPr>
          <p:spPr bwMode="auto">
            <a:xfrm flipH="1">
              <a:off x="1771" y="252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40" name="Oval 360"/>
            <p:cNvSpPr>
              <a:spLocks noChangeAspect="1" noChangeArrowheads="1"/>
            </p:cNvSpPr>
            <p:nvPr/>
          </p:nvSpPr>
          <p:spPr bwMode="auto">
            <a:xfrm flipH="1">
              <a:off x="1900" y="252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41" name="Oval 361"/>
            <p:cNvSpPr>
              <a:spLocks noChangeAspect="1" noChangeArrowheads="1"/>
            </p:cNvSpPr>
            <p:nvPr/>
          </p:nvSpPr>
          <p:spPr bwMode="auto">
            <a:xfrm flipH="1">
              <a:off x="2029" y="252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42" name="Line 362"/>
            <p:cNvSpPr>
              <a:spLocks noChangeShapeType="1"/>
            </p:cNvSpPr>
            <p:nvPr/>
          </p:nvSpPr>
          <p:spPr bwMode="auto">
            <a:xfrm flipH="1">
              <a:off x="389" y="254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3" name="Line 363"/>
            <p:cNvSpPr>
              <a:spLocks noChangeShapeType="1"/>
            </p:cNvSpPr>
            <p:nvPr/>
          </p:nvSpPr>
          <p:spPr bwMode="auto">
            <a:xfrm flipH="1">
              <a:off x="2344" y="163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4" name="Line 364"/>
            <p:cNvSpPr>
              <a:spLocks noChangeShapeType="1"/>
            </p:cNvSpPr>
            <p:nvPr/>
          </p:nvSpPr>
          <p:spPr bwMode="auto">
            <a:xfrm flipH="1">
              <a:off x="1683" y="254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5" name="Line 365"/>
            <p:cNvSpPr>
              <a:spLocks noChangeShapeType="1"/>
            </p:cNvSpPr>
            <p:nvPr/>
          </p:nvSpPr>
          <p:spPr bwMode="auto">
            <a:xfrm flipH="1">
              <a:off x="1941" y="254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6" name="Line 366"/>
            <p:cNvSpPr>
              <a:spLocks noChangeAspect="1" noChangeShapeType="1"/>
            </p:cNvSpPr>
            <p:nvPr/>
          </p:nvSpPr>
          <p:spPr bwMode="auto">
            <a:xfrm flipH="1">
              <a:off x="1295" y="256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7" name="Line 367"/>
            <p:cNvSpPr>
              <a:spLocks noChangeShapeType="1"/>
            </p:cNvSpPr>
            <p:nvPr/>
          </p:nvSpPr>
          <p:spPr bwMode="auto">
            <a:xfrm flipH="1">
              <a:off x="779" y="254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8" name="Line 368"/>
            <p:cNvSpPr>
              <a:spLocks noChangeShapeType="1"/>
            </p:cNvSpPr>
            <p:nvPr/>
          </p:nvSpPr>
          <p:spPr bwMode="auto">
            <a:xfrm rot="16200000" flipH="1">
              <a:off x="1490" y="234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9" name="Line 369"/>
            <p:cNvSpPr>
              <a:spLocks noChangeAspect="1" noChangeShapeType="1"/>
            </p:cNvSpPr>
            <p:nvPr/>
          </p:nvSpPr>
          <p:spPr bwMode="auto">
            <a:xfrm flipH="1">
              <a:off x="1049" y="2567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0" name="Line 370"/>
            <p:cNvSpPr>
              <a:spLocks noChangeAspect="1" noChangeShapeType="1"/>
            </p:cNvSpPr>
            <p:nvPr/>
          </p:nvSpPr>
          <p:spPr bwMode="auto">
            <a:xfrm flipH="1">
              <a:off x="917" y="2567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1" name="Line 371"/>
            <p:cNvSpPr>
              <a:spLocks noChangeAspect="1" noChangeShapeType="1"/>
            </p:cNvSpPr>
            <p:nvPr/>
          </p:nvSpPr>
          <p:spPr bwMode="auto">
            <a:xfrm flipH="1">
              <a:off x="2073" y="2560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2" name="Oval 372"/>
            <p:cNvSpPr>
              <a:spLocks noChangeAspect="1" noChangeArrowheads="1"/>
            </p:cNvSpPr>
            <p:nvPr/>
          </p:nvSpPr>
          <p:spPr bwMode="auto">
            <a:xfrm flipH="1">
              <a:off x="2161" y="2529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53" name="Line 373"/>
            <p:cNvSpPr>
              <a:spLocks noChangeShapeType="1"/>
            </p:cNvSpPr>
            <p:nvPr/>
          </p:nvSpPr>
          <p:spPr bwMode="auto">
            <a:xfrm flipH="1">
              <a:off x="653" y="254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4" name="Oval 374"/>
            <p:cNvSpPr>
              <a:spLocks noChangeAspect="1" noChangeArrowheads="1"/>
            </p:cNvSpPr>
            <p:nvPr/>
          </p:nvSpPr>
          <p:spPr bwMode="auto">
            <a:xfrm flipH="1">
              <a:off x="2293" y="239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55" name="Line 375"/>
            <p:cNvSpPr>
              <a:spLocks noChangeShapeType="1"/>
            </p:cNvSpPr>
            <p:nvPr/>
          </p:nvSpPr>
          <p:spPr bwMode="auto">
            <a:xfrm flipH="1">
              <a:off x="2205" y="241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6" name="Oval 376"/>
            <p:cNvSpPr>
              <a:spLocks noChangeAspect="1" noChangeArrowheads="1"/>
            </p:cNvSpPr>
            <p:nvPr/>
          </p:nvSpPr>
          <p:spPr bwMode="auto">
            <a:xfrm flipH="1">
              <a:off x="2293" y="253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57" name="Line 377"/>
            <p:cNvSpPr>
              <a:spLocks noChangeShapeType="1"/>
            </p:cNvSpPr>
            <p:nvPr/>
          </p:nvSpPr>
          <p:spPr bwMode="auto">
            <a:xfrm flipH="1">
              <a:off x="2205" y="255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8" name="Oval 378"/>
            <p:cNvSpPr>
              <a:spLocks noChangeAspect="1" noChangeArrowheads="1"/>
            </p:cNvSpPr>
            <p:nvPr/>
          </p:nvSpPr>
          <p:spPr bwMode="auto">
            <a:xfrm flipH="1">
              <a:off x="2425" y="239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59" name="Line 379"/>
            <p:cNvSpPr>
              <a:spLocks noChangeShapeType="1"/>
            </p:cNvSpPr>
            <p:nvPr/>
          </p:nvSpPr>
          <p:spPr bwMode="auto">
            <a:xfrm flipH="1">
              <a:off x="2337" y="241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0" name="Line 380"/>
            <p:cNvSpPr>
              <a:spLocks noChangeShapeType="1"/>
            </p:cNvSpPr>
            <p:nvPr/>
          </p:nvSpPr>
          <p:spPr bwMode="auto">
            <a:xfrm flipH="1">
              <a:off x="2073" y="281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1" name="Oval 381"/>
            <p:cNvSpPr>
              <a:spLocks noChangeAspect="1" noChangeArrowheads="1"/>
            </p:cNvSpPr>
            <p:nvPr/>
          </p:nvSpPr>
          <p:spPr bwMode="auto">
            <a:xfrm flipH="1">
              <a:off x="2161" y="279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62" name="Oval 382"/>
            <p:cNvSpPr>
              <a:spLocks noChangeAspect="1" noChangeArrowheads="1"/>
            </p:cNvSpPr>
            <p:nvPr/>
          </p:nvSpPr>
          <p:spPr bwMode="auto">
            <a:xfrm flipH="1">
              <a:off x="2293" y="279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63" name="Line 383"/>
            <p:cNvSpPr>
              <a:spLocks noChangeShapeType="1"/>
            </p:cNvSpPr>
            <p:nvPr/>
          </p:nvSpPr>
          <p:spPr bwMode="auto">
            <a:xfrm flipH="1">
              <a:off x="2205" y="281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4" name="Oval 384"/>
            <p:cNvSpPr>
              <a:spLocks noChangeAspect="1" noChangeArrowheads="1"/>
            </p:cNvSpPr>
            <p:nvPr/>
          </p:nvSpPr>
          <p:spPr bwMode="auto">
            <a:xfrm flipH="1">
              <a:off x="2425" y="279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65" name="Line 385"/>
            <p:cNvSpPr>
              <a:spLocks noChangeShapeType="1"/>
            </p:cNvSpPr>
            <p:nvPr/>
          </p:nvSpPr>
          <p:spPr bwMode="auto">
            <a:xfrm flipH="1">
              <a:off x="2337" y="281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6" name="Line 386"/>
            <p:cNvSpPr>
              <a:spLocks noChangeShapeType="1"/>
            </p:cNvSpPr>
            <p:nvPr/>
          </p:nvSpPr>
          <p:spPr bwMode="auto">
            <a:xfrm flipH="1">
              <a:off x="2205" y="2683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7" name="Oval 387"/>
            <p:cNvSpPr>
              <a:spLocks noChangeAspect="1" noChangeArrowheads="1"/>
            </p:cNvSpPr>
            <p:nvPr/>
          </p:nvSpPr>
          <p:spPr bwMode="auto">
            <a:xfrm flipH="1">
              <a:off x="2293" y="2663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68" name="Oval 388"/>
            <p:cNvSpPr>
              <a:spLocks noChangeAspect="1" noChangeArrowheads="1"/>
            </p:cNvSpPr>
            <p:nvPr/>
          </p:nvSpPr>
          <p:spPr bwMode="auto">
            <a:xfrm flipH="1">
              <a:off x="2425" y="266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69" name="Line 389"/>
            <p:cNvSpPr>
              <a:spLocks noChangeShapeType="1"/>
            </p:cNvSpPr>
            <p:nvPr/>
          </p:nvSpPr>
          <p:spPr bwMode="auto">
            <a:xfrm flipH="1">
              <a:off x="2337" y="268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0" name="Line 390"/>
            <p:cNvSpPr>
              <a:spLocks noChangeShapeType="1"/>
            </p:cNvSpPr>
            <p:nvPr/>
          </p:nvSpPr>
          <p:spPr bwMode="auto">
            <a:xfrm flipH="1">
              <a:off x="2337" y="255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1" name="Oval 391"/>
            <p:cNvSpPr>
              <a:spLocks noChangeAspect="1" noChangeArrowheads="1"/>
            </p:cNvSpPr>
            <p:nvPr/>
          </p:nvSpPr>
          <p:spPr bwMode="auto">
            <a:xfrm flipH="1">
              <a:off x="2425" y="253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72" name="Oval 392"/>
            <p:cNvSpPr>
              <a:spLocks noChangeAspect="1" noChangeArrowheads="1"/>
            </p:cNvSpPr>
            <p:nvPr/>
          </p:nvSpPr>
          <p:spPr bwMode="auto">
            <a:xfrm rot="5400000" flipH="1" flipV="1">
              <a:off x="2431" y="175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73" name="Oval 393"/>
            <p:cNvSpPr>
              <a:spLocks noChangeAspect="1" noChangeArrowheads="1"/>
            </p:cNvSpPr>
            <p:nvPr/>
          </p:nvSpPr>
          <p:spPr bwMode="auto">
            <a:xfrm rot="5400000" flipH="1" flipV="1">
              <a:off x="2431" y="1880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74" name="Oval 394"/>
            <p:cNvSpPr>
              <a:spLocks noChangeAspect="1" noChangeArrowheads="1"/>
            </p:cNvSpPr>
            <p:nvPr/>
          </p:nvSpPr>
          <p:spPr bwMode="auto">
            <a:xfrm rot="5400000" flipH="1" flipV="1">
              <a:off x="2431" y="2009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75" name="Oval 395"/>
            <p:cNvSpPr>
              <a:spLocks noChangeAspect="1" noChangeArrowheads="1"/>
            </p:cNvSpPr>
            <p:nvPr/>
          </p:nvSpPr>
          <p:spPr bwMode="auto">
            <a:xfrm rot="5400000" flipH="1" flipV="1">
              <a:off x="2431" y="213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76" name="Oval 396"/>
            <p:cNvSpPr>
              <a:spLocks noChangeAspect="1" noChangeArrowheads="1"/>
            </p:cNvSpPr>
            <p:nvPr/>
          </p:nvSpPr>
          <p:spPr bwMode="auto">
            <a:xfrm rot="5400000" flipH="1" flipV="1">
              <a:off x="2431" y="226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77" name="Line 397"/>
            <p:cNvSpPr>
              <a:spLocks noChangeShapeType="1"/>
            </p:cNvSpPr>
            <p:nvPr/>
          </p:nvSpPr>
          <p:spPr bwMode="auto">
            <a:xfrm rot="16200000" flipH="1">
              <a:off x="2408" y="196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8" name="Line 398"/>
            <p:cNvSpPr>
              <a:spLocks noChangeShapeType="1"/>
            </p:cNvSpPr>
            <p:nvPr/>
          </p:nvSpPr>
          <p:spPr bwMode="auto">
            <a:xfrm rot="16200000" flipH="1">
              <a:off x="850" y="209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9" name="Line 399"/>
            <p:cNvSpPr>
              <a:spLocks noChangeShapeType="1"/>
            </p:cNvSpPr>
            <p:nvPr/>
          </p:nvSpPr>
          <p:spPr bwMode="auto">
            <a:xfrm rot="16200000" flipH="1">
              <a:off x="2408" y="222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0" name="Oval 400"/>
            <p:cNvSpPr>
              <a:spLocks noChangeAspect="1" noChangeArrowheads="1"/>
            </p:cNvSpPr>
            <p:nvPr/>
          </p:nvSpPr>
          <p:spPr bwMode="auto">
            <a:xfrm flipH="1" flipV="1">
              <a:off x="2299" y="187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81" name="Oval 401"/>
            <p:cNvSpPr>
              <a:spLocks noChangeAspect="1" noChangeArrowheads="1"/>
            </p:cNvSpPr>
            <p:nvPr/>
          </p:nvSpPr>
          <p:spPr bwMode="auto">
            <a:xfrm flipH="1" flipV="1">
              <a:off x="2170" y="187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82" name="Oval 402"/>
            <p:cNvSpPr>
              <a:spLocks noChangeAspect="1" noChangeArrowheads="1"/>
            </p:cNvSpPr>
            <p:nvPr/>
          </p:nvSpPr>
          <p:spPr bwMode="auto">
            <a:xfrm flipH="1" flipV="1">
              <a:off x="2041" y="187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83" name="Oval 403"/>
            <p:cNvSpPr>
              <a:spLocks noChangeAspect="1" noChangeArrowheads="1"/>
            </p:cNvSpPr>
            <p:nvPr/>
          </p:nvSpPr>
          <p:spPr bwMode="auto">
            <a:xfrm flipH="1" flipV="1">
              <a:off x="1912" y="187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84" name="Oval 404"/>
            <p:cNvSpPr>
              <a:spLocks noChangeAspect="1" noChangeArrowheads="1"/>
            </p:cNvSpPr>
            <p:nvPr/>
          </p:nvSpPr>
          <p:spPr bwMode="auto">
            <a:xfrm flipH="1" flipV="1">
              <a:off x="1783" y="187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85" name="Oval 405"/>
            <p:cNvSpPr>
              <a:spLocks noChangeAspect="1" noChangeArrowheads="1"/>
            </p:cNvSpPr>
            <p:nvPr/>
          </p:nvSpPr>
          <p:spPr bwMode="auto">
            <a:xfrm flipH="1" flipV="1">
              <a:off x="1654" y="187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86" name="Oval 406"/>
            <p:cNvSpPr>
              <a:spLocks noChangeAspect="1" noChangeArrowheads="1"/>
            </p:cNvSpPr>
            <p:nvPr/>
          </p:nvSpPr>
          <p:spPr bwMode="auto">
            <a:xfrm flipH="1" flipV="1">
              <a:off x="1525" y="187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87" name="Oval 407"/>
            <p:cNvSpPr>
              <a:spLocks noChangeAspect="1" noChangeArrowheads="1"/>
            </p:cNvSpPr>
            <p:nvPr/>
          </p:nvSpPr>
          <p:spPr bwMode="auto">
            <a:xfrm flipH="1" flipV="1">
              <a:off x="1396" y="187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888" name="Oval 408"/>
            <p:cNvSpPr>
              <a:spLocks noChangeAspect="1" noChangeArrowheads="1"/>
            </p:cNvSpPr>
            <p:nvPr/>
          </p:nvSpPr>
          <p:spPr bwMode="auto">
            <a:xfrm flipH="1" flipV="1">
              <a:off x="1267" y="187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89" name="Oval 409"/>
            <p:cNvSpPr>
              <a:spLocks noChangeAspect="1" noChangeArrowheads="1"/>
            </p:cNvSpPr>
            <p:nvPr/>
          </p:nvSpPr>
          <p:spPr bwMode="auto">
            <a:xfrm flipH="1" flipV="1">
              <a:off x="1138" y="187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90" name="Line 410"/>
            <p:cNvSpPr>
              <a:spLocks noChangeShapeType="1"/>
            </p:cNvSpPr>
            <p:nvPr/>
          </p:nvSpPr>
          <p:spPr bwMode="auto">
            <a:xfrm flipH="1" flipV="1">
              <a:off x="1953" y="189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1" name="Line 411"/>
            <p:cNvSpPr>
              <a:spLocks noChangeShapeType="1"/>
            </p:cNvSpPr>
            <p:nvPr/>
          </p:nvSpPr>
          <p:spPr bwMode="auto">
            <a:xfrm flipH="1" flipV="1">
              <a:off x="1567" y="189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2" name="Line 412"/>
            <p:cNvSpPr>
              <a:spLocks noChangeShapeType="1"/>
            </p:cNvSpPr>
            <p:nvPr/>
          </p:nvSpPr>
          <p:spPr bwMode="auto">
            <a:xfrm flipH="1" flipV="1">
              <a:off x="1301" y="189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3" name="Line 413"/>
            <p:cNvSpPr>
              <a:spLocks noChangeShapeType="1"/>
            </p:cNvSpPr>
            <p:nvPr/>
          </p:nvSpPr>
          <p:spPr bwMode="auto">
            <a:xfrm flipH="1" flipV="1">
              <a:off x="1179" y="189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4" name="Line 414"/>
            <p:cNvSpPr>
              <a:spLocks noChangeShapeType="1"/>
            </p:cNvSpPr>
            <p:nvPr/>
          </p:nvSpPr>
          <p:spPr bwMode="auto">
            <a:xfrm flipH="1" flipV="1">
              <a:off x="1696" y="189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5" name="Oval 415"/>
            <p:cNvSpPr>
              <a:spLocks noChangeAspect="1" noChangeArrowheads="1"/>
            </p:cNvSpPr>
            <p:nvPr/>
          </p:nvSpPr>
          <p:spPr bwMode="auto">
            <a:xfrm flipH="1" flipV="1">
              <a:off x="1007" y="187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896" name="Line 416"/>
            <p:cNvSpPr>
              <a:spLocks noChangeShapeType="1"/>
            </p:cNvSpPr>
            <p:nvPr/>
          </p:nvSpPr>
          <p:spPr bwMode="auto">
            <a:xfrm rot="16200000" flipH="1">
              <a:off x="1372" y="183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7" name="Line 417"/>
            <p:cNvSpPr>
              <a:spLocks noChangeShapeType="1"/>
            </p:cNvSpPr>
            <p:nvPr/>
          </p:nvSpPr>
          <p:spPr bwMode="auto">
            <a:xfrm rot="16200000" flipH="1">
              <a:off x="1490" y="247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8" name="Line 418"/>
            <p:cNvSpPr>
              <a:spLocks noChangeAspect="1" noChangeShapeType="1"/>
            </p:cNvSpPr>
            <p:nvPr/>
          </p:nvSpPr>
          <p:spPr bwMode="auto">
            <a:xfrm flipH="1">
              <a:off x="1689" y="178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9" name="Line 419"/>
            <p:cNvSpPr>
              <a:spLocks noChangeAspect="1" noChangeShapeType="1"/>
            </p:cNvSpPr>
            <p:nvPr/>
          </p:nvSpPr>
          <p:spPr bwMode="auto">
            <a:xfrm flipH="1">
              <a:off x="2337" y="1788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00" name="Line 420"/>
            <p:cNvSpPr>
              <a:spLocks noChangeAspect="1" noChangeShapeType="1"/>
            </p:cNvSpPr>
            <p:nvPr/>
          </p:nvSpPr>
          <p:spPr bwMode="auto">
            <a:xfrm flipH="1">
              <a:off x="2205" y="1788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01" name="Oval 421"/>
            <p:cNvSpPr>
              <a:spLocks noChangeAspect="1" noChangeArrowheads="1"/>
            </p:cNvSpPr>
            <p:nvPr/>
          </p:nvSpPr>
          <p:spPr bwMode="auto">
            <a:xfrm flipH="1" flipV="1">
              <a:off x="2300" y="174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02" name="Oval 422"/>
            <p:cNvSpPr>
              <a:spLocks noChangeAspect="1" noChangeArrowheads="1"/>
            </p:cNvSpPr>
            <p:nvPr/>
          </p:nvSpPr>
          <p:spPr bwMode="auto">
            <a:xfrm flipH="1" flipV="1">
              <a:off x="2171" y="174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03" name="Oval 423"/>
            <p:cNvSpPr>
              <a:spLocks noChangeAspect="1" noChangeArrowheads="1"/>
            </p:cNvSpPr>
            <p:nvPr/>
          </p:nvSpPr>
          <p:spPr bwMode="auto">
            <a:xfrm flipH="1" flipV="1">
              <a:off x="2042" y="174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04" name="Oval 424"/>
            <p:cNvSpPr>
              <a:spLocks noChangeAspect="1" noChangeArrowheads="1"/>
            </p:cNvSpPr>
            <p:nvPr/>
          </p:nvSpPr>
          <p:spPr bwMode="auto">
            <a:xfrm flipH="1" flipV="1">
              <a:off x="1913" y="174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05" name="Oval 425"/>
            <p:cNvSpPr>
              <a:spLocks noChangeAspect="1" noChangeArrowheads="1"/>
            </p:cNvSpPr>
            <p:nvPr/>
          </p:nvSpPr>
          <p:spPr bwMode="auto">
            <a:xfrm flipH="1" flipV="1">
              <a:off x="1784" y="174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06" name="Oval 426"/>
            <p:cNvSpPr>
              <a:spLocks noChangeAspect="1" noChangeArrowheads="1"/>
            </p:cNvSpPr>
            <p:nvPr/>
          </p:nvSpPr>
          <p:spPr bwMode="auto">
            <a:xfrm flipH="1" flipV="1">
              <a:off x="1655" y="174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07" name="Oval 427"/>
            <p:cNvSpPr>
              <a:spLocks noChangeAspect="1" noChangeArrowheads="1"/>
            </p:cNvSpPr>
            <p:nvPr/>
          </p:nvSpPr>
          <p:spPr bwMode="auto">
            <a:xfrm flipH="1" flipV="1">
              <a:off x="1526" y="174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08" name="Oval 428"/>
            <p:cNvSpPr>
              <a:spLocks noChangeAspect="1" noChangeArrowheads="1"/>
            </p:cNvSpPr>
            <p:nvPr/>
          </p:nvSpPr>
          <p:spPr bwMode="auto">
            <a:xfrm flipH="1" flipV="1">
              <a:off x="1397" y="174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09" name="Oval 429"/>
            <p:cNvSpPr>
              <a:spLocks noChangeAspect="1" noChangeArrowheads="1"/>
            </p:cNvSpPr>
            <p:nvPr/>
          </p:nvSpPr>
          <p:spPr bwMode="auto">
            <a:xfrm flipH="1" flipV="1">
              <a:off x="1268" y="174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10" name="Oval 430"/>
            <p:cNvSpPr>
              <a:spLocks noChangeAspect="1" noChangeArrowheads="1"/>
            </p:cNvSpPr>
            <p:nvPr/>
          </p:nvSpPr>
          <p:spPr bwMode="auto">
            <a:xfrm flipH="1" flipV="1">
              <a:off x="1139" y="1746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11" name="Line 431"/>
            <p:cNvSpPr>
              <a:spLocks noChangeShapeType="1"/>
            </p:cNvSpPr>
            <p:nvPr/>
          </p:nvSpPr>
          <p:spPr bwMode="auto">
            <a:xfrm flipH="1" flipV="1">
              <a:off x="1826" y="176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2" name="Line 432"/>
            <p:cNvSpPr>
              <a:spLocks noChangeShapeType="1"/>
            </p:cNvSpPr>
            <p:nvPr/>
          </p:nvSpPr>
          <p:spPr bwMode="auto">
            <a:xfrm flipH="1" flipV="1">
              <a:off x="1568" y="176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3" name="Line 433"/>
            <p:cNvSpPr>
              <a:spLocks noChangeShapeType="1"/>
            </p:cNvSpPr>
            <p:nvPr/>
          </p:nvSpPr>
          <p:spPr bwMode="auto">
            <a:xfrm flipH="1" flipV="1">
              <a:off x="1439" y="176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4" name="Line 434"/>
            <p:cNvSpPr>
              <a:spLocks noChangeShapeType="1"/>
            </p:cNvSpPr>
            <p:nvPr/>
          </p:nvSpPr>
          <p:spPr bwMode="auto">
            <a:xfrm flipH="1" flipV="1">
              <a:off x="1181" y="176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5" name="Line 435"/>
            <p:cNvSpPr>
              <a:spLocks noChangeShapeType="1"/>
            </p:cNvSpPr>
            <p:nvPr/>
          </p:nvSpPr>
          <p:spPr bwMode="auto">
            <a:xfrm flipH="1" flipV="1">
              <a:off x="2087" y="1766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6" name="Oval 436"/>
            <p:cNvSpPr>
              <a:spLocks noChangeAspect="1" noChangeArrowheads="1"/>
            </p:cNvSpPr>
            <p:nvPr/>
          </p:nvSpPr>
          <p:spPr bwMode="auto">
            <a:xfrm rot="5400000" flipH="1" flipV="1">
              <a:off x="2299" y="201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17" name="Oval 437"/>
            <p:cNvSpPr>
              <a:spLocks noChangeAspect="1" noChangeArrowheads="1"/>
            </p:cNvSpPr>
            <p:nvPr/>
          </p:nvSpPr>
          <p:spPr bwMode="auto">
            <a:xfrm rot="5400000" flipH="1" flipV="1">
              <a:off x="2299" y="214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18" name="Line 438"/>
            <p:cNvSpPr>
              <a:spLocks noChangeShapeType="1"/>
            </p:cNvSpPr>
            <p:nvPr/>
          </p:nvSpPr>
          <p:spPr bwMode="auto">
            <a:xfrm rot="16200000" flipH="1">
              <a:off x="1114" y="196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9" name="Line 439"/>
            <p:cNvSpPr>
              <a:spLocks noChangeShapeType="1"/>
            </p:cNvSpPr>
            <p:nvPr/>
          </p:nvSpPr>
          <p:spPr bwMode="auto">
            <a:xfrm rot="16200000" flipH="1">
              <a:off x="1630" y="208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0" name="Oval 440"/>
            <p:cNvSpPr>
              <a:spLocks noChangeAspect="1" noChangeArrowheads="1"/>
            </p:cNvSpPr>
            <p:nvPr/>
          </p:nvSpPr>
          <p:spPr bwMode="auto">
            <a:xfrm flipH="1" flipV="1">
              <a:off x="2167" y="213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21" name="Oval 441"/>
            <p:cNvSpPr>
              <a:spLocks noChangeAspect="1" noChangeArrowheads="1"/>
            </p:cNvSpPr>
            <p:nvPr/>
          </p:nvSpPr>
          <p:spPr bwMode="auto">
            <a:xfrm flipH="1" flipV="1">
              <a:off x="2038" y="213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22" name="Oval 442"/>
            <p:cNvSpPr>
              <a:spLocks noChangeAspect="1" noChangeArrowheads="1"/>
            </p:cNvSpPr>
            <p:nvPr/>
          </p:nvSpPr>
          <p:spPr bwMode="auto">
            <a:xfrm flipH="1" flipV="1">
              <a:off x="1909" y="213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23" name="Oval 443"/>
            <p:cNvSpPr>
              <a:spLocks noChangeAspect="1" noChangeArrowheads="1"/>
            </p:cNvSpPr>
            <p:nvPr/>
          </p:nvSpPr>
          <p:spPr bwMode="auto">
            <a:xfrm flipH="1" flipV="1">
              <a:off x="1780" y="213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24" name="Oval 444"/>
            <p:cNvSpPr>
              <a:spLocks noChangeAspect="1" noChangeArrowheads="1"/>
            </p:cNvSpPr>
            <p:nvPr/>
          </p:nvSpPr>
          <p:spPr bwMode="auto">
            <a:xfrm flipH="1" flipV="1">
              <a:off x="1650" y="213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25" name="Oval 445"/>
            <p:cNvSpPr>
              <a:spLocks noChangeAspect="1" noChangeArrowheads="1"/>
            </p:cNvSpPr>
            <p:nvPr/>
          </p:nvSpPr>
          <p:spPr bwMode="auto">
            <a:xfrm flipH="1" flipV="1">
              <a:off x="1393" y="213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26" name="Oval 446"/>
            <p:cNvSpPr>
              <a:spLocks noChangeAspect="1" noChangeArrowheads="1"/>
            </p:cNvSpPr>
            <p:nvPr/>
          </p:nvSpPr>
          <p:spPr bwMode="auto">
            <a:xfrm flipH="1" flipV="1">
              <a:off x="1264" y="213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27" name="Oval 447"/>
            <p:cNvSpPr>
              <a:spLocks noChangeAspect="1" noChangeArrowheads="1"/>
            </p:cNvSpPr>
            <p:nvPr/>
          </p:nvSpPr>
          <p:spPr bwMode="auto">
            <a:xfrm flipH="1" flipV="1">
              <a:off x="1135" y="213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28" name="Oval 448"/>
            <p:cNvSpPr>
              <a:spLocks noChangeAspect="1" noChangeArrowheads="1"/>
            </p:cNvSpPr>
            <p:nvPr/>
          </p:nvSpPr>
          <p:spPr bwMode="auto">
            <a:xfrm flipH="1" flipV="1">
              <a:off x="1006" y="213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29" name="Line 449"/>
            <p:cNvSpPr>
              <a:spLocks noChangeShapeType="1"/>
            </p:cNvSpPr>
            <p:nvPr/>
          </p:nvSpPr>
          <p:spPr bwMode="auto">
            <a:xfrm flipH="1" flipV="1">
              <a:off x="1953" y="2158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0" name="Line 450"/>
            <p:cNvSpPr>
              <a:spLocks noChangeShapeType="1"/>
            </p:cNvSpPr>
            <p:nvPr/>
          </p:nvSpPr>
          <p:spPr bwMode="auto">
            <a:xfrm flipH="1" flipV="1">
              <a:off x="1435" y="2158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1" name="Line 451"/>
            <p:cNvSpPr>
              <a:spLocks noChangeShapeType="1"/>
            </p:cNvSpPr>
            <p:nvPr/>
          </p:nvSpPr>
          <p:spPr bwMode="auto">
            <a:xfrm flipH="1" flipV="1">
              <a:off x="1306" y="2158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2" name="Line 452"/>
            <p:cNvSpPr>
              <a:spLocks noChangeShapeType="1"/>
            </p:cNvSpPr>
            <p:nvPr/>
          </p:nvSpPr>
          <p:spPr bwMode="auto">
            <a:xfrm flipH="1" flipV="1">
              <a:off x="917" y="2158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3" name="Line 453"/>
            <p:cNvSpPr>
              <a:spLocks noChangeShapeType="1"/>
            </p:cNvSpPr>
            <p:nvPr/>
          </p:nvSpPr>
          <p:spPr bwMode="auto">
            <a:xfrm flipH="1" flipV="1">
              <a:off x="1689" y="2158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4" name="Oval 454"/>
            <p:cNvSpPr>
              <a:spLocks noChangeAspect="1" noChangeArrowheads="1"/>
            </p:cNvSpPr>
            <p:nvPr/>
          </p:nvSpPr>
          <p:spPr bwMode="auto">
            <a:xfrm flipH="1" flipV="1">
              <a:off x="875" y="2138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35" name="Line 455"/>
            <p:cNvSpPr>
              <a:spLocks noChangeShapeType="1"/>
            </p:cNvSpPr>
            <p:nvPr/>
          </p:nvSpPr>
          <p:spPr bwMode="auto">
            <a:xfrm rot="16200000" flipH="1">
              <a:off x="982" y="209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6" name="Line 456"/>
            <p:cNvSpPr>
              <a:spLocks noChangeShapeType="1"/>
            </p:cNvSpPr>
            <p:nvPr/>
          </p:nvSpPr>
          <p:spPr bwMode="auto">
            <a:xfrm rot="16200000" flipH="1">
              <a:off x="2278" y="209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7" name="Line 457"/>
            <p:cNvSpPr>
              <a:spLocks noChangeAspect="1" noChangeShapeType="1"/>
            </p:cNvSpPr>
            <p:nvPr/>
          </p:nvSpPr>
          <p:spPr bwMode="auto">
            <a:xfrm flipH="1">
              <a:off x="1173" y="2045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8" name="Line 458"/>
            <p:cNvSpPr>
              <a:spLocks noChangeAspect="1" noChangeShapeType="1"/>
            </p:cNvSpPr>
            <p:nvPr/>
          </p:nvSpPr>
          <p:spPr bwMode="auto">
            <a:xfrm flipH="1">
              <a:off x="2079" y="2043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9" name="Line 459"/>
            <p:cNvSpPr>
              <a:spLocks noChangeAspect="1" noChangeShapeType="1"/>
            </p:cNvSpPr>
            <p:nvPr/>
          </p:nvSpPr>
          <p:spPr bwMode="auto">
            <a:xfrm flipH="1">
              <a:off x="1821" y="2043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0" name="Line 460"/>
            <p:cNvSpPr>
              <a:spLocks noChangeAspect="1" noChangeShapeType="1"/>
            </p:cNvSpPr>
            <p:nvPr/>
          </p:nvSpPr>
          <p:spPr bwMode="auto">
            <a:xfrm flipH="1">
              <a:off x="1049" y="1785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1" name="Oval 461"/>
            <p:cNvSpPr>
              <a:spLocks noChangeAspect="1" noChangeArrowheads="1"/>
            </p:cNvSpPr>
            <p:nvPr/>
          </p:nvSpPr>
          <p:spPr bwMode="auto">
            <a:xfrm flipH="1" flipV="1">
              <a:off x="2168" y="200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42" name="Oval 462"/>
            <p:cNvSpPr>
              <a:spLocks noChangeAspect="1" noChangeArrowheads="1"/>
            </p:cNvSpPr>
            <p:nvPr/>
          </p:nvSpPr>
          <p:spPr bwMode="auto">
            <a:xfrm flipH="1">
              <a:off x="2039" y="200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43" name="Oval 463"/>
            <p:cNvSpPr>
              <a:spLocks noChangeAspect="1" noChangeArrowheads="1"/>
            </p:cNvSpPr>
            <p:nvPr/>
          </p:nvSpPr>
          <p:spPr bwMode="auto">
            <a:xfrm flipH="1" flipV="1">
              <a:off x="1910" y="200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44" name="Oval 464"/>
            <p:cNvSpPr>
              <a:spLocks noChangeAspect="1" noChangeArrowheads="1"/>
            </p:cNvSpPr>
            <p:nvPr/>
          </p:nvSpPr>
          <p:spPr bwMode="auto">
            <a:xfrm flipH="1" flipV="1">
              <a:off x="1781" y="200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45" name="Oval 465"/>
            <p:cNvSpPr>
              <a:spLocks noChangeAspect="1" noChangeArrowheads="1"/>
            </p:cNvSpPr>
            <p:nvPr/>
          </p:nvSpPr>
          <p:spPr bwMode="auto">
            <a:xfrm flipH="1" flipV="1">
              <a:off x="1651" y="200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46" name="Oval 466"/>
            <p:cNvSpPr>
              <a:spLocks noChangeAspect="1" noChangeArrowheads="1"/>
            </p:cNvSpPr>
            <p:nvPr/>
          </p:nvSpPr>
          <p:spPr bwMode="auto">
            <a:xfrm flipH="1" flipV="1">
              <a:off x="1394" y="200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47" name="Oval 467"/>
            <p:cNvSpPr>
              <a:spLocks noChangeAspect="1" noChangeArrowheads="1"/>
            </p:cNvSpPr>
            <p:nvPr/>
          </p:nvSpPr>
          <p:spPr bwMode="auto">
            <a:xfrm flipH="1" flipV="1">
              <a:off x="1265" y="200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48" name="Oval 468"/>
            <p:cNvSpPr>
              <a:spLocks noChangeAspect="1" noChangeArrowheads="1"/>
            </p:cNvSpPr>
            <p:nvPr/>
          </p:nvSpPr>
          <p:spPr bwMode="auto">
            <a:xfrm flipH="1" flipV="1">
              <a:off x="1136" y="200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49" name="Oval 469"/>
            <p:cNvSpPr>
              <a:spLocks noChangeAspect="1" noChangeArrowheads="1"/>
            </p:cNvSpPr>
            <p:nvPr/>
          </p:nvSpPr>
          <p:spPr bwMode="auto">
            <a:xfrm flipH="1" flipV="1">
              <a:off x="1007" y="200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50" name="Line 470"/>
            <p:cNvSpPr>
              <a:spLocks noChangeShapeType="1"/>
            </p:cNvSpPr>
            <p:nvPr/>
          </p:nvSpPr>
          <p:spPr bwMode="auto">
            <a:xfrm flipH="1" flipV="1">
              <a:off x="1436" y="202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1" name="Line 471"/>
            <p:cNvSpPr>
              <a:spLocks noChangeShapeType="1"/>
            </p:cNvSpPr>
            <p:nvPr/>
          </p:nvSpPr>
          <p:spPr bwMode="auto">
            <a:xfrm flipH="1" flipV="1">
              <a:off x="1307" y="202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2" name="Line 472"/>
            <p:cNvSpPr>
              <a:spLocks noChangeShapeType="1"/>
            </p:cNvSpPr>
            <p:nvPr/>
          </p:nvSpPr>
          <p:spPr bwMode="auto">
            <a:xfrm flipH="1" flipV="1">
              <a:off x="1049" y="202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3" name="Line 473"/>
            <p:cNvSpPr>
              <a:spLocks noChangeAspect="1" noChangeShapeType="1"/>
            </p:cNvSpPr>
            <p:nvPr/>
          </p:nvSpPr>
          <p:spPr bwMode="auto">
            <a:xfrm flipH="1">
              <a:off x="1827" y="191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4" name="Line 474"/>
            <p:cNvSpPr>
              <a:spLocks noChangeShapeType="1"/>
            </p:cNvSpPr>
            <p:nvPr/>
          </p:nvSpPr>
          <p:spPr bwMode="auto">
            <a:xfrm flipH="1" flipV="1">
              <a:off x="1949" y="202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5" name="Line 475"/>
            <p:cNvSpPr>
              <a:spLocks noChangeShapeType="1"/>
            </p:cNvSpPr>
            <p:nvPr/>
          </p:nvSpPr>
          <p:spPr bwMode="auto">
            <a:xfrm rot="16200000" flipH="1">
              <a:off x="1504" y="1963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6" name="Line 476"/>
            <p:cNvSpPr>
              <a:spLocks noChangeAspect="1" noChangeShapeType="1"/>
            </p:cNvSpPr>
            <p:nvPr/>
          </p:nvSpPr>
          <p:spPr bwMode="auto">
            <a:xfrm flipH="1">
              <a:off x="2073" y="191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7" name="Line 477"/>
            <p:cNvSpPr>
              <a:spLocks noChangeAspect="1" noChangeShapeType="1"/>
            </p:cNvSpPr>
            <p:nvPr/>
          </p:nvSpPr>
          <p:spPr bwMode="auto">
            <a:xfrm flipH="1">
              <a:off x="2205" y="191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8" name="Oval 478"/>
            <p:cNvSpPr>
              <a:spLocks noChangeAspect="1" noChangeArrowheads="1"/>
            </p:cNvSpPr>
            <p:nvPr/>
          </p:nvSpPr>
          <p:spPr bwMode="auto">
            <a:xfrm flipH="1" flipV="1">
              <a:off x="875" y="200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59" name="Line 479"/>
            <p:cNvSpPr>
              <a:spLocks noChangeShapeType="1"/>
            </p:cNvSpPr>
            <p:nvPr/>
          </p:nvSpPr>
          <p:spPr bwMode="auto">
            <a:xfrm flipH="1" flipV="1">
              <a:off x="2337" y="202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0" name="Oval 480"/>
            <p:cNvSpPr>
              <a:spLocks noChangeAspect="1" noChangeArrowheads="1"/>
            </p:cNvSpPr>
            <p:nvPr/>
          </p:nvSpPr>
          <p:spPr bwMode="auto">
            <a:xfrm flipH="1" flipV="1">
              <a:off x="743" y="2139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61" name="Line 481"/>
            <p:cNvSpPr>
              <a:spLocks noChangeShapeType="1"/>
            </p:cNvSpPr>
            <p:nvPr/>
          </p:nvSpPr>
          <p:spPr bwMode="auto">
            <a:xfrm flipH="1" flipV="1">
              <a:off x="785" y="215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2" name="Oval 482"/>
            <p:cNvSpPr>
              <a:spLocks noChangeAspect="1" noChangeArrowheads="1"/>
            </p:cNvSpPr>
            <p:nvPr/>
          </p:nvSpPr>
          <p:spPr bwMode="auto">
            <a:xfrm rot="5400000" flipH="1" flipV="1">
              <a:off x="2299" y="2267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63" name="Line 483"/>
            <p:cNvSpPr>
              <a:spLocks noChangeShapeType="1"/>
            </p:cNvSpPr>
            <p:nvPr/>
          </p:nvSpPr>
          <p:spPr bwMode="auto">
            <a:xfrm rot="16200000" flipH="1">
              <a:off x="1114" y="222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4" name="Line 484"/>
            <p:cNvSpPr>
              <a:spLocks noChangeShapeType="1"/>
            </p:cNvSpPr>
            <p:nvPr/>
          </p:nvSpPr>
          <p:spPr bwMode="auto">
            <a:xfrm rot="16200000" flipH="1">
              <a:off x="2276" y="235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5" name="Line 485"/>
            <p:cNvSpPr>
              <a:spLocks noChangeShapeType="1"/>
            </p:cNvSpPr>
            <p:nvPr/>
          </p:nvSpPr>
          <p:spPr bwMode="auto">
            <a:xfrm rot="16200000" flipH="1">
              <a:off x="1240" y="234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6" name="Line 486"/>
            <p:cNvSpPr>
              <a:spLocks noChangeShapeType="1"/>
            </p:cNvSpPr>
            <p:nvPr/>
          </p:nvSpPr>
          <p:spPr bwMode="auto">
            <a:xfrm rot="16200000" flipH="1">
              <a:off x="2008" y="234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7" name="Line 487"/>
            <p:cNvSpPr>
              <a:spLocks noChangeAspect="1" noChangeShapeType="1"/>
            </p:cNvSpPr>
            <p:nvPr/>
          </p:nvSpPr>
          <p:spPr bwMode="auto">
            <a:xfrm flipH="1">
              <a:off x="1947" y="2300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8" name="Line 488"/>
            <p:cNvSpPr>
              <a:spLocks noChangeAspect="1" noChangeShapeType="1"/>
            </p:cNvSpPr>
            <p:nvPr/>
          </p:nvSpPr>
          <p:spPr bwMode="auto">
            <a:xfrm flipH="1">
              <a:off x="2085" y="230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9" name="Line 489"/>
            <p:cNvSpPr>
              <a:spLocks noChangeAspect="1" noChangeShapeType="1"/>
            </p:cNvSpPr>
            <p:nvPr/>
          </p:nvSpPr>
          <p:spPr bwMode="auto">
            <a:xfrm flipH="1">
              <a:off x="1558" y="2304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70" name="Line 490"/>
            <p:cNvSpPr>
              <a:spLocks noChangeAspect="1" noChangeShapeType="1"/>
            </p:cNvSpPr>
            <p:nvPr/>
          </p:nvSpPr>
          <p:spPr bwMode="auto">
            <a:xfrm flipH="1">
              <a:off x="911" y="230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71" name="Oval 491"/>
            <p:cNvSpPr>
              <a:spLocks noChangeAspect="1" noChangeArrowheads="1"/>
            </p:cNvSpPr>
            <p:nvPr/>
          </p:nvSpPr>
          <p:spPr bwMode="auto">
            <a:xfrm flipH="1" flipV="1">
              <a:off x="2168" y="226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72" name="Oval 492"/>
            <p:cNvSpPr>
              <a:spLocks noChangeAspect="1" noChangeArrowheads="1"/>
            </p:cNvSpPr>
            <p:nvPr/>
          </p:nvSpPr>
          <p:spPr bwMode="auto">
            <a:xfrm flipH="1" flipV="1">
              <a:off x="2039" y="226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73" name="Oval 493"/>
            <p:cNvSpPr>
              <a:spLocks noChangeAspect="1" noChangeArrowheads="1"/>
            </p:cNvSpPr>
            <p:nvPr/>
          </p:nvSpPr>
          <p:spPr bwMode="auto">
            <a:xfrm flipH="1" flipV="1">
              <a:off x="1910" y="226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74" name="Oval 494"/>
            <p:cNvSpPr>
              <a:spLocks noChangeAspect="1" noChangeArrowheads="1"/>
            </p:cNvSpPr>
            <p:nvPr/>
          </p:nvSpPr>
          <p:spPr bwMode="auto">
            <a:xfrm flipH="1" flipV="1">
              <a:off x="1781" y="226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75" name="Oval 495"/>
            <p:cNvSpPr>
              <a:spLocks noChangeAspect="1" noChangeArrowheads="1"/>
            </p:cNvSpPr>
            <p:nvPr/>
          </p:nvSpPr>
          <p:spPr bwMode="auto">
            <a:xfrm flipH="1" flipV="1">
              <a:off x="1652" y="226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76" name="Oval 496"/>
            <p:cNvSpPr>
              <a:spLocks noChangeAspect="1" noChangeArrowheads="1"/>
            </p:cNvSpPr>
            <p:nvPr/>
          </p:nvSpPr>
          <p:spPr bwMode="auto">
            <a:xfrm flipH="1" flipV="1">
              <a:off x="1511" y="226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77" name="Oval 497"/>
            <p:cNvSpPr>
              <a:spLocks noChangeAspect="1" noChangeArrowheads="1"/>
            </p:cNvSpPr>
            <p:nvPr/>
          </p:nvSpPr>
          <p:spPr bwMode="auto">
            <a:xfrm flipH="1" flipV="1">
              <a:off x="1394" y="226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78" name="Oval 498"/>
            <p:cNvSpPr>
              <a:spLocks noChangeAspect="1" noChangeArrowheads="1"/>
            </p:cNvSpPr>
            <p:nvPr/>
          </p:nvSpPr>
          <p:spPr bwMode="auto">
            <a:xfrm flipH="1" flipV="1">
              <a:off x="1265" y="226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79" name="Oval 499"/>
            <p:cNvSpPr>
              <a:spLocks noChangeAspect="1" noChangeArrowheads="1"/>
            </p:cNvSpPr>
            <p:nvPr/>
          </p:nvSpPr>
          <p:spPr bwMode="auto">
            <a:xfrm flipH="1" flipV="1">
              <a:off x="1136" y="226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80" name="Oval 500"/>
            <p:cNvSpPr>
              <a:spLocks noChangeAspect="1" noChangeArrowheads="1"/>
            </p:cNvSpPr>
            <p:nvPr/>
          </p:nvSpPr>
          <p:spPr bwMode="auto">
            <a:xfrm flipH="1" flipV="1">
              <a:off x="1007" y="226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81" name="Line 501"/>
            <p:cNvSpPr>
              <a:spLocks noChangeShapeType="1"/>
            </p:cNvSpPr>
            <p:nvPr/>
          </p:nvSpPr>
          <p:spPr bwMode="auto">
            <a:xfrm flipH="1" flipV="1">
              <a:off x="1694" y="228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2" name="Line 502"/>
            <p:cNvSpPr>
              <a:spLocks noChangeShapeType="1"/>
            </p:cNvSpPr>
            <p:nvPr/>
          </p:nvSpPr>
          <p:spPr bwMode="auto">
            <a:xfrm flipH="1" flipV="1">
              <a:off x="1827" y="228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3" name="Line 503"/>
            <p:cNvSpPr>
              <a:spLocks noChangeShapeType="1"/>
            </p:cNvSpPr>
            <p:nvPr/>
          </p:nvSpPr>
          <p:spPr bwMode="auto">
            <a:xfrm flipH="1" flipV="1">
              <a:off x="1307" y="228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4" name="Line 504"/>
            <p:cNvSpPr>
              <a:spLocks noChangeShapeType="1"/>
            </p:cNvSpPr>
            <p:nvPr/>
          </p:nvSpPr>
          <p:spPr bwMode="auto">
            <a:xfrm flipH="1" flipV="1">
              <a:off x="1049" y="2282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5" name="Line 505"/>
            <p:cNvSpPr>
              <a:spLocks noChangeAspect="1" noChangeShapeType="1"/>
            </p:cNvSpPr>
            <p:nvPr/>
          </p:nvSpPr>
          <p:spPr bwMode="auto">
            <a:xfrm flipH="1">
              <a:off x="1553" y="256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6" name="Line 506"/>
            <p:cNvSpPr>
              <a:spLocks noChangeShapeType="1"/>
            </p:cNvSpPr>
            <p:nvPr/>
          </p:nvSpPr>
          <p:spPr bwMode="auto">
            <a:xfrm rot="16200000" flipH="1">
              <a:off x="1888" y="2218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7" name="Line 507"/>
            <p:cNvSpPr>
              <a:spLocks noChangeAspect="1" noChangeShapeType="1"/>
            </p:cNvSpPr>
            <p:nvPr/>
          </p:nvSpPr>
          <p:spPr bwMode="auto">
            <a:xfrm flipH="1">
              <a:off x="2073" y="2169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8" name="Line 508"/>
            <p:cNvSpPr>
              <a:spLocks noChangeAspect="1" noChangeShapeType="1"/>
            </p:cNvSpPr>
            <p:nvPr/>
          </p:nvSpPr>
          <p:spPr bwMode="auto">
            <a:xfrm flipH="1">
              <a:off x="2205" y="2169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9" name="Line 509"/>
            <p:cNvSpPr>
              <a:spLocks noChangeAspect="1" noChangeShapeType="1"/>
            </p:cNvSpPr>
            <p:nvPr/>
          </p:nvSpPr>
          <p:spPr bwMode="auto">
            <a:xfrm flipH="1">
              <a:off x="651" y="2167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0" name="Oval 510"/>
            <p:cNvSpPr>
              <a:spLocks noChangeAspect="1" noChangeArrowheads="1"/>
            </p:cNvSpPr>
            <p:nvPr/>
          </p:nvSpPr>
          <p:spPr bwMode="auto">
            <a:xfrm flipH="1" flipV="1">
              <a:off x="875" y="2259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91" name="Line 511"/>
            <p:cNvSpPr>
              <a:spLocks noChangeShapeType="1"/>
            </p:cNvSpPr>
            <p:nvPr/>
          </p:nvSpPr>
          <p:spPr bwMode="auto">
            <a:xfrm flipH="1" flipV="1">
              <a:off x="2337" y="227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2" name="Line 512"/>
            <p:cNvSpPr>
              <a:spLocks noChangeShapeType="1"/>
            </p:cNvSpPr>
            <p:nvPr/>
          </p:nvSpPr>
          <p:spPr bwMode="auto">
            <a:xfrm flipH="1" flipV="1">
              <a:off x="785" y="2274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3" name="Oval 513"/>
            <p:cNvSpPr>
              <a:spLocks noChangeAspect="1" noChangeArrowheads="1"/>
            </p:cNvSpPr>
            <p:nvPr/>
          </p:nvSpPr>
          <p:spPr bwMode="auto">
            <a:xfrm flipH="1" flipV="1">
              <a:off x="743" y="2254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94" name="Oval 514"/>
            <p:cNvSpPr>
              <a:spLocks noChangeAspect="1" noChangeArrowheads="1"/>
            </p:cNvSpPr>
            <p:nvPr/>
          </p:nvSpPr>
          <p:spPr bwMode="auto">
            <a:xfrm flipH="1" flipV="1">
              <a:off x="611" y="225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95" name="Line 515"/>
            <p:cNvSpPr>
              <a:spLocks noChangeShapeType="1"/>
            </p:cNvSpPr>
            <p:nvPr/>
          </p:nvSpPr>
          <p:spPr bwMode="auto">
            <a:xfrm flipH="1" flipV="1">
              <a:off x="653" y="227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6" name="Line 516"/>
            <p:cNvSpPr>
              <a:spLocks noChangeAspect="1" noChangeShapeType="1"/>
            </p:cNvSpPr>
            <p:nvPr/>
          </p:nvSpPr>
          <p:spPr bwMode="auto">
            <a:xfrm flipH="1">
              <a:off x="1173" y="2173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7" name="Oval 517"/>
            <p:cNvSpPr>
              <a:spLocks noChangeAspect="1" noChangeArrowheads="1"/>
            </p:cNvSpPr>
            <p:nvPr/>
          </p:nvSpPr>
          <p:spPr bwMode="auto">
            <a:xfrm flipH="1" flipV="1">
              <a:off x="2431" y="161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0998" name="Oval 518"/>
            <p:cNvSpPr>
              <a:spLocks noChangeAspect="1" noChangeArrowheads="1"/>
            </p:cNvSpPr>
            <p:nvPr/>
          </p:nvSpPr>
          <p:spPr bwMode="auto">
            <a:xfrm flipH="1" flipV="1">
              <a:off x="2302" y="161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0999" name="Oval 519"/>
            <p:cNvSpPr>
              <a:spLocks noChangeAspect="1" noChangeArrowheads="1"/>
            </p:cNvSpPr>
            <p:nvPr/>
          </p:nvSpPr>
          <p:spPr bwMode="auto">
            <a:xfrm flipH="1" flipV="1">
              <a:off x="2173" y="161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1000" name="Oval 520"/>
            <p:cNvSpPr>
              <a:spLocks noChangeAspect="1" noChangeArrowheads="1"/>
            </p:cNvSpPr>
            <p:nvPr/>
          </p:nvSpPr>
          <p:spPr bwMode="auto">
            <a:xfrm flipH="1" flipV="1">
              <a:off x="2044" y="161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1001" name="Oval 521"/>
            <p:cNvSpPr>
              <a:spLocks noChangeAspect="1" noChangeArrowheads="1"/>
            </p:cNvSpPr>
            <p:nvPr/>
          </p:nvSpPr>
          <p:spPr bwMode="auto">
            <a:xfrm flipH="1" flipV="1">
              <a:off x="1915" y="161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1002" name="Oval 522"/>
            <p:cNvSpPr>
              <a:spLocks noChangeAspect="1" noChangeArrowheads="1"/>
            </p:cNvSpPr>
            <p:nvPr/>
          </p:nvSpPr>
          <p:spPr bwMode="auto">
            <a:xfrm flipH="1" flipV="1">
              <a:off x="1786" y="161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1003" name="Oval 523"/>
            <p:cNvSpPr>
              <a:spLocks noChangeAspect="1" noChangeArrowheads="1"/>
            </p:cNvSpPr>
            <p:nvPr/>
          </p:nvSpPr>
          <p:spPr bwMode="auto">
            <a:xfrm flipH="1" flipV="1">
              <a:off x="1657" y="161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1004" name="Oval 524"/>
            <p:cNvSpPr>
              <a:spLocks noChangeAspect="1" noChangeArrowheads="1"/>
            </p:cNvSpPr>
            <p:nvPr/>
          </p:nvSpPr>
          <p:spPr bwMode="auto">
            <a:xfrm flipH="1" flipV="1">
              <a:off x="1522" y="161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>
                  <a:solidFill>
                    <a:srgbClr val="00264C"/>
                  </a:solidFill>
                </a:rPr>
                <a:t> </a:t>
              </a:r>
            </a:p>
          </p:txBody>
        </p:sp>
        <p:sp>
          <p:nvSpPr>
            <p:cNvPr id="21005" name="Oval 525"/>
            <p:cNvSpPr>
              <a:spLocks noChangeAspect="1" noChangeArrowheads="1"/>
            </p:cNvSpPr>
            <p:nvPr/>
          </p:nvSpPr>
          <p:spPr bwMode="auto">
            <a:xfrm flipH="1" flipV="1">
              <a:off x="1399" y="161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1006" name="Oval 526"/>
            <p:cNvSpPr>
              <a:spLocks noChangeAspect="1" noChangeArrowheads="1"/>
            </p:cNvSpPr>
            <p:nvPr/>
          </p:nvSpPr>
          <p:spPr bwMode="auto">
            <a:xfrm flipH="1" flipV="1">
              <a:off x="1270" y="1615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1007" name="Line 527"/>
            <p:cNvSpPr>
              <a:spLocks noChangeShapeType="1"/>
            </p:cNvSpPr>
            <p:nvPr/>
          </p:nvSpPr>
          <p:spPr bwMode="auto">
            <a:xfrm flipH="1" flipV="1">
              <a:off x="1957" y="163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08" name="Line 528"/>
            <p:cNvSpPr>
              <a:spLocks noChangeShapeType="1"/>
            </p:cNvSpPr>
            <p:nvPr/>
          </p:nvSpPr>
          <p:spPr bwMode="auto">
            <a:xfrm flipH="1" flipV="1">
              <a:off x="1699" y="163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09" name="Line 529"/>
            <p:cNvSpPr>
              <a:spLocks noChangeShapeType="1"/>
            </p:cNvSpPr>
            <p:nvPr/>
          </p:nvSpPr>
          <p:spPr bwMode="auto">
            <a:xfrm flipH="1" flipV="1">
              <a:off x="1433" y="163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0" name="Line 530"/>
            <p:cNvSpPr>
              <a:spLocks noChangeShapeType="1"/>
            </p:cNvSpPr>
            <p:nvPr/>
          </p:nvSpPr>
          <p:spPr bwMode="auto">
            <a:xfrm flipH="1" flipV="1">
              <a:off x="1311" y="163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1" name="Line 531"/>
            <p:cNvSpPr>
              <a:spLocks noChangeShapeType="1"/>
            </p:cNvSpPr>
            <p:nvPr/>
          </p:nvSpPr>
          <p:spPr bwMode="auto">
            <a:xfrm flipH="1" flipV="1">
              <a:off x="1828" y="163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2" name="Line 532"/>
            <p:cNvSpPr>
              <a:spLocks noChangeShapeType="1"/>
            </p:cNvSpPr>
            <p:nvPr/>
          </p:nvSpPr>
          <p:spPr bwMode="auto">
            <a:xfrm rot="16200000" flipH="1">
              <a:off x="1246" y="1705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3" name="Line 533"/>
            <p:cNvSpPr>
              <a:spLocks noChangeAspect="1" noChangeShapeType="1"/>
            </p:cNvSpPr>
            <p:nvPr/>
          </p:nvSpPr>
          <p:spPr bwMode="auto">
            <a:xfrm flipH="1">
              <a:off x="1950" y="178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4" name="Line 534"/>
            <p:cNvSpPr>
              <a:spLocks noChangeShapeType="1"/>
            </p:cNvSpPr>
            <p:nvPr/>
          </p:nvSpPr>
          <p:spPr bwMode="auto">
            <a:xfrm rot="16200000" flipH="1">
              <a:off x="1636" y="1701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5" name="Line 535"/>
            <p:cNvSpPr>
              <a:spLocks noChangeShapeType="1"/>
            </p:cNvSpPr>
            <p:nvPr/>
          </p:nvSpPr>
          <p:spPr bwMode="auto">
            <a:xfrm rot="16200000" flipH="1">
              <a:off x="580" y="2343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6" name="Oval 536"/>
            <p:cNvSpPr>
              <a:spLocks noChangeAspect="1" noChangeArrowheads="1"/>
            </p:cNvSpPr>
            <p:nvPr/>
          </p:nvSpPr>
          <p:spPr bwMode="auto">
            <a:xfrm flipH="1" flipV="1">
              <a:off x="1523" y="2142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1017" name="Oval 537"/>
            <p:cNvSpPr>
              <a:spLocks noChangeAspect="1" noChangeArrowheads="1"/>
            </p:cNvSpPr>
            <p:nvPr/>
          </p:nvSpPr>
          <p:spPr bwMode="auto">
            <a:xfrm flipH="1" flipV="1">
              <a:off x="1524" y="2011"/>
              <a:ext cx="40" cy="40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264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21018" name="Line 538"/>
            <p:cNvSpPr>
              <a:spLocks noChangeAspect="1" noChangeShapeType="1"/>
            </p:cNvSpPr>
            <p:nvPr/>
          </p:nvSpPr>
          <p:spPr bwMode="auto">
            <a:xfrm flipH="1">
              <a:off x="915" y="191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9" name="Line 539"/>
            <p:cNvSpPr>
              <a:spLocks noChangeAspect="1" noChangeShapeType="1"/>
            </p:cNvSpPr>
            <p:nvPr/>
          </p:nvSpPr>
          <p:spPr bwMode="auto">
            <a:xfrm flipH="1">
              <a:off x="2076" y="165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0" name="Line 540"/>
            <p:cNvSpPr>
              <a:spLocks noChangeAspect="1" noChangeShapeType="1"/>
            </p:cNvSpPr>
            <p:nvPr/>
          </p:nvSpPr>
          <p:spPr bwMode="auto">
            <a:xfrm flipH="1">
              <a:off x="1026" y="3215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1" name="Line 541"/>
            <p:cNvSpPr>
              <a:spLocks noChangeAspect="1" noChangeShapeType="1"/>
            </p:cNvSpPr>
            <p:nvPr/>
          </p:nvSpPr>
          <p:spPr bwMode="auto">
            <a:xfrm flipH="1">
              <a:off x="1293" y="294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2" name="Line 542"/>
            <p:cNvSpPr>
              <a:spLocks noChangeAspect="1" noChangeShapeType="1"/>
            </p:cNvSpPr>
            <p:nvPr/>
          </p:nvSpPr>
          <p:spPr bwMode="auto">
            <a:xfrm flipH="1">
              <a:off x="1420" y="282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3" name="Line 543"/>
            <p:cNvSpPr>
              <a:spLocks noChangeShapeType="1"/>
            </p:cNvSpPr>
            <p:nvPr/>
          </p:nvSpPr>
          <p:spPr bwMode="auto">
            <a:xfrm rot="16200000" flipH="1">
              <a:off x="1490" y="2617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4" name="Line 544"/>
            <p:cNvSpPr>
              <a:spLocks noChangeShapeType="1"/>
            </p:cNvSpPr>
            <p:nvPr/>
          </p:nvSpPr>
          <p:spPr bwMode="auto">
            <a:xfrm rot="16200000" flipH="1">
              <a:off x="1631" y="2219"/>
              <a:ext cx="86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5" name="Line 545"/>
            <p:cNvSpPr>
              <a:spLocks noChangeAspect="1" noChangeShapeType="1"/>
            </p:cNvSpPr>
            <p:nvPr/>
          </p:nvSpPr>
          <p:spPr bwMode="auto">
            <a:xfrm flipH="1">
              <a:off x="1686" y="2046"/>
              <a:ext cx="92" cy="9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026" name="Group 546"/>
          <p:cNvGrpSpPr>
            <a:grpSpLocks/>
          </p:cNvGrpSpPr>
          <p:nvPr/>
        </p:nvGrpSpPr>
        <p:grpSpPr bwMode="auto">
          <a:xfrm>
            <a:off x="1428750" y="2600325"/>
            <a:ext cx="3438525" cy="3429000"/>
            <a:chOff x="2004" y="1482"/>
            <a:chExt cx="2166" cy="2160"/>
          </a:xfrm>
        </p:grpSpPr>
        <p:sp>
          <p:nvSpPr>
            <p:cNvPr id="21027" name="Oval 547"/>
            <p:cNvSpPr>
              <a:spLocks noChangeArrowheads="1"/>
            </p:cNvSpPr>
            <p:nvPr/>
          </p:nvSpPr>
          <p:spPr bwMode="auto">
            <a:xfrm rot="5400000">
              <a:off x="3810" y="1482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28" name="Oval 548"/>
            <p:cNvSpPr>
              <a:spLocks noChangeArrowheads="1"/>
            </p:cNvSpPr>
            <p:nvPr/>
          </p:nvSpPr>
          <p:spPr bwMode="auto">
            <a:xfrm rot="5400000">
              <a:off x="3684" y="1614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29" name="Oval 549"/>
            <p:cNvSpPr>
              <a:spLocks noChangeArrowheads="1"/>
            </p:cNvSpPr>
            <p:nvPr/>
          </p:nvSpPr>
          <p:spPr bwMode="auto">
            <a:xfrm rot="5400000">
              <a:off x="3558" y="1740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0" name="Oval 550"/>
            <p:cNvSpPr>
              <a:spLocks noChangeArrowheads="1"/>
            </p:cNvSpPr>
            <p:nvPr/>
          </p:nvSpPr>
          <p:spPr bwMode="auto">
            <a:xfrm rot="5400000">
              <a:off x="3426" y="1866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1" name="Oval 551"/>
            <p:cNvSpPr>
              <a:spLocks noChangeArrowheads="1"/>
            </p:cNvSpPr>
            <p:nvPr/>
          </p:nvSpPr>
          <p:spPr bwMode="auto">
            <a:xfrm rot="5400000">
              <a:off x="3300" y="2130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2" name="Oval 552"/>
            <p:cNvSpPr>
              <a:spLocks noChangeArrowheads="1"/>
            </p:cNvSpPr>
            <p:nvPr/>
          </p:nvSpPr>
          <p:spPr bwMode="auto">
            <a:xfrm rot="5400000">
              <a:off x="3300" y="1998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3" name="Oval 553"/>
            <p:cNvSpPr>
              <a:spLocks noChangeArrowheads="1"/>
            </p:cNvSpPr>
            <p:nvPr/>
          </p:nvSpPr>
          <p:spPr bwMode="auto">
            <a:xfrm rot="5400000">
              <a:off x="3171" y="2253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4" name="Oval 554"/>
            <p:cNvSpPr>
              <a:spLocks noChangeArrowheads="1"/>
            </p:cNvSpPr>
            <p:nvPr/>
          </p:nvSpPr>
          <p:spPr bwMode="auto">
            <a:xfrm rot="5400000">
              <a:off x="3171" y="2645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5" name="Oval 555"/>
            <p:cNvSpPr>
              <a:spLocks noChangeArrowheads="1"/>
            </p:cNvSpPr>
            <p:nvPr/>
          </p:nvSpPr>
          <p:spPr bwMode="auto">
            <a:xfrm rot="5400000">
              <a:off x="2910" y="2904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6" name="Oval 556"/>
            <p:cNvSpPr>
              <a:spLocks noChangeArrowheads="1"/>
            </p:cNvSpPr>
            <p:nvPr/>
          </p:nvSpPr>
          <p:spPr bwMode="auto">
            <a:xfrm rot="5400000">
              <a:off x="2136" y="3546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7" name="Oval 557"/>
            <p:cNvSpPr>
              <a:spLocks noChangeArrowheads="1"/>
            </p:cNvSpPr>
            <p:nvPr/>
          </p:nvSpPr>
          <p:spPr bwMode="auto">
            <a:xfrm rot="5400000">
              <a:off x="2268" y="3546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8" name="Oval 558"/>
            <p:cNvSpPr>
              <a:spLocks noChangeArrowheads="1"/>
            </p:cNvSpPr>
            <p:nvPr/>
          </p:nvSpPr>
          <p:spPr bwMode="auto">
            <a:xfrm rot="5400000">
              <a:off x="2394" y="3408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9" name="Oval 559"/>
            <p:cNvSpPr>
              <a:spLocks noChangeArrowheads="1"/>
            </p:cNvSpPr>
            <p:nvPr/>
          </p:nvSpPr>
          <p:spPr bwMode="auto">
            <a:xfrm rot="5400000">
              <a:off x="2526" y="3282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40" name="Oval 560"/>
            <p:cNvSpPr>
              <a:spLocks noChangeArrowheads="1"/>
            </p:cNvSpPr>
            <p:nvPr/>
          </p:nvSpPr>
          <p:spPr bwMode="auto">
            <a:xfrm rot="5400000">
              <a:off x="2652" y="3156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41" name="Oval 561"/>
            <p:cNvSpPr>
              <a:spLocks noChangeArrowheads="1"/>
            </p:cNvSpPr>
            <p:nvPr/>
          </p:nvSpPr>
          <p:spPr bwMode="auto">
            <a:xfrm rot="5400000">
              <a:off x="2778" y="3024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42" name="Oval 562"/>
            <p:cNvSpPr>
              <a:spLocks noChangeArrowheads="1"/>
            </p:cNvSpPr>
            <p:nvPr/>
          </p:nvSpPr>
          <p:spPr bwMode="auto">
            <a:xfrm rot="5400000">
              <a:off x="3171" y="2514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43" name="Oval 563"/>
            <p:cNvSpPr>
              <a:spLocks noChangeArrowheads="1"/>
            </p:cNvSpPr>
            <p:nvPr/>
          </p:nvSpPr>
          <p:spPr bwMode="auto">
            <a:xfrm rot="5400000">
              <a:off x="3942" y="1482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44" name="Oval 564"/>
            <p:cNvSpPr>
              <a:spLocks noChangeArrowheads="1"/>
            </p:cNvSpPr>
            <p:nvPr/>
          </p:nvSpPr>
          <p:spPr bwMode="auto">
            <a:xfrm rot="5400000">
              <a:off x="3171" y="2382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45" name="Oval 565"/>
            <p:cNvSpPr>
              <a:spLocks noChangeArrowheads="1"/>
            </p:cNvSpPr>
            <p:nvPr/>
          </p:nvSpPr>
          <p:spPr bwMode="auto">
            <a:xfrm rot="5400000">
              <a:off x="2004" y="3546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46" name="Oval 566"/>
            <p:cNvSpPr>
              <a:spLocks noChangeArrowheads="1"/>
            </p:cNvSpPr>
            <p:nvPr/>
          </p:nvSpPr>
          <p:spPr bwMode="auto">
            <a:xfrm rot="5400000">
              <a:off x="3042" y="2772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47" name="Oval 567"/>
            <p:cNvSpPr>
              <a:spLocks noChangeArrowheads="1"/>
            </p:cNvSpPr>
            <p:nvPr/>
          </p:nvSpPr>
          <p:spPr bwMode="auto">
            <a:xfrm rot="5400000">
              <a:off x="4074" y="1482"/>
              <a:ext cx="96" cy="96"/>
            </a:xfrm>
            <a:prstGeom prst="ellipse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48" name="Rectangle 568"/>
          <p:cNvSpPr>
            <a:spLocks noChangeArrowheads="1"/>
          </p:cNvSpPr>
          <p:nvPr/>
        </p:nvSpPr>
        <p:spPr bwMode="auto">
          <a:xfrm>
            <a:off x="533400" y="304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DTW Algorithm at Work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049" name="Rectangle 569"/>
          <p:cNvSpPr>
            <a:spLocks noChangeArrowheads="1"/>
          </p:cNvSpPr>
          <p:nvPr/>
        </p:nvSpPr>
        <p:spPr bwMode="auto">
          <a:xfrm>
            <a:off x="5067300" y="1524000"/>
            <a:ext cx="388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Times New Roman" panose="02020603050405020304" pitchFamily="18" charset="0"/>
              </a:rPr>
              <a:t>Start with the calculation of</a:t>
            </a:r>
            <a:r>
              <a:rPr lang="en-US" altLang="en-US" sz="1600"/>
              <a:t> 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 = d(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21050" name="Rectangle 570"/>
          <p:cNvSpPr>
            <a:spLocks noChangeArrowheads="1"/>
          </p:cNvSpPr>
          <p:nvPr/>
        </p:nvSpPr>
        <p:spPr bwMode="auto">
          <a:xfrm>
            <a:off x="5067300" y="3167063"/>
            <a:ext cx="38862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Move to the second row g(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 = min(g(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), g(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–1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), g(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)) + d(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). Book keep for each cell the index of this neighboring cell, which contributes the minimum score (red arrows). </a:t>
            </a:r>
          </a:p>
        </p:txBody>
      </p:sp>
      <p:sp>
        <p:nvSpPr>
          <p:cNvPr id="21051" name="Rectangle 571"/>
          <p:cNvSpPr>
            <a:spLocks noChangeArrowheads="1"/>
          </p:cNvSpPr>
          <p:nvPr/>
        </p:nvSpPr>
        <p:spPr bwMode="auto">
          <a:xfrm>
            <a:off x="5067300" y="1908175"/>
            <a:ext cx="3886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Times New Roman" panose="02020603050405020304" pitchFamily="18" charset="0"/>
              </a:rPr>
              <a:t>Calculate the first row 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sz="1600" b="1" i="1">
                <a:solidFill>
                  <a:srgbClr val="00264C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 =</a:t>
            </a:r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–1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 + d(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). </a:t>
            </a:r>
          </a:p>
        </p:txBody>
      </p:sp>
      <p:sp>
        <p:nvSpPr>
          <p:cNvPr id="21052" name="Rectangle 572"/>
          <p:cNvSpPr>
            <a:spLocks noChangeArrowheads="1"/>
          </p:cNvSpPr>
          <p:nvPr/>
        </p:nvSpPr>
        <p:spPr bwMode="auto">
          <a:xfrm>
            <a:off x="5067300" y="2538413"/>
            <a:ext cx="3886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Times New Roman" panose="02020603050405020304" pitchFamily="18" charset="0"/>
              </a:rPr>
              <a:t>Calculate the first column 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g(1,  </a:t>
            </a:r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 =</a:t>
            </a:r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 + d(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21053" name="Rectangle 573"/>
          <p:cNvSpPr>
            <a:spLocks noChangeArrowheads="1"/>
          </p:cNvSpPr>
          <p:nvPr/>
        </p:nvSpPr>
        <p:spPr bwMode="auto">
          <a:xfrm>
            <a:off x="5067300" y="5405438"/>
            <a:ext cx="3886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Trace back the  best path through the grid starting from g(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1600">
                <a:solidFill>
                  <a:srgbClr val="00264C"/>
                </a:solidFill>
              </a:rPr>
              <a:t> 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en-US" sz="1600">
                <a:solidFill>
                  <a:srgbClr val="00264C"/>
                </a:solidFill>
              </a:rPr>
              <a:t> 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moving towards</a:t>
            </a:r>
            <a:r>
              <a:rPr lang="en-US" altLang="en-US" sz="1600">
                <a:solidFill>
                  <a:srgbClr val="00264C"/>
                </a:solidFill>
              </a:rPr>
              <a:t> 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g(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 by following the red arrows.</a:t>
            </a:r>
          </a:p>
        </p:txBody>
      </p:sp>
      <p:sp>
        <p:nvSpPr>
          <p:cNvPr id="21054" name="Rectangle 574"/>
          <p:cNvSpPr>
            <a:spLocks noChangeArrowheads="1"/>
          </p:cNvSpPr>
          <p:nvPr/>
        </p:nvSpPr>
        <p:spPr bwMode="auto">
          <a:xfrm>
            <a:off x="5067300" y="4530725"/>
            <a:ext cx="3886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Carry on from left to right and from bottom to top with the rest of the grid g(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 = min(g(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–1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), g(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–1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–1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), g(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– 1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)) + d(</a:t>
            </a:r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0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0"/>
                                        <p:tgtEl>
                                          <p:spTgt spid="2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5" grpId="0" animBg="1"/>
      <p:bldP spid="21049" grpId="0"/>
      <p:bldP spid="21050" grpId="0"/>
      <p:bldP spid="21051" grpId="0"/>
      <p:bldP spid="21052" grpId="0"/>
      <p:bldP spid="21053" grpId="0"/>
      <p:bldP spid="210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33400" y="304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DTW Algorithm: Example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27" name="Text Box 95"/>
          <p:cNvSpPr txBox="1">
            <a:spLocks noChangeArrowheads="1"/>
          </p:cNvSpPr>
          <p:nvPr/>
        </p:nvSpPr>
        <p:spPr bwMode="auto">
          <a:xfrm>
            <a:off x="2362200" y="16764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chemeClr val="accent2"/>
                </a:solidFill>
                <a:latin typeface="Times New Roman" panose="02020603050405020304" pitchFamily="18" charset="0"/>
              </a:rPr>
              <a:t>-0.87    -0.84    -0.85    -0.82    -0.23    1.95    1.36    0.60    0.0      -0.29</a:t>
            </a:r>
          </a:p>
          <a:p>
            <a:r>
              <a:rPr lang="en-US" altLang="en-US" sz="1200" b="1">
                <a:solidFill>
                  <a:schemeClr val="accent2"/>
                </a:solidFill>
                <a:latin typeface="Times New Roman" panose="02020603050405020304" pitchFamily="18" charset="0"/>
              </a:rPr>
              <a:t>-0.88    -0.91    -0.84    -0.82    -0.24    1.92    1.41    0.51    0.03    -0.18</a:t>
            </a:r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 rot="-5400000">
            <a:off x="495300" y="3533775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 b="1">
                <a:solidFill>
                  <a:srgbClr val="009900"/>
                </a:solidFill>
                <a:latin typeface="Times New Roman" panose="02020603050405020304" pitchFamily="18" charset="0"/>
              </a:rPr>
              <a:t>-0.60    -0.65    -0.71    -0.58    -0.17    0.77    1.94 -0.46    -0.62    -0.68    -0.63    -0.32    0.74    1.97</a:t>
            </a:r>
          </a:p>
        </p:txBody>
      </p:sp>
      <p:grpSp>
        <p:nvGrpSpPr>
          <p:cNvPr id="18529" name="Group 97"/>
          <p:cNvGrpSpPr>
            <a:grpSpLocks/>
          </p:cNvGrpSpPr>
          <p:nvPr/>
        </p:nvGrpSpPr>
        <p:grpSpPr bwMode="auto">
          <a:xfrm>
            <a:off x="2428875" y="2209800"/>
            <a:ext cx="4441825" cy="3117850"/>
            <a:chOff x="1626" y="1392"/>
            <a:chExt cx="2798" cy="1964"/>
          </a:xfrm>
        </p:grpSpPr>
        <p:sp>
          <p:nvSpPr>
            <p:cNvPr id="18530" name="Rectangle 98"/>
            <p:cNvSpPr>
              <a:spLocks noChangeArrowheads="1"/>
            </p:cNvSpPr>
            <p:nvPr/>
          </p:nvSpPr>
          <p:spPr bwMode="auto">
            <a:xfrm rot="5400000">
              <a:off x="2042" y="976"/>
              <a:ext cx="1964" cy="2796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1" name="Line 99"/>
            <p:cNvSpPr>
              <a:spLocks noChangeShapeType="1"/>
            </p:cNvSpPr>
            <p:nvPr/>
          </p:nvSpPr>
          <p:spPr bwMode="auto">
            <a:xfrm>
              <a:off x="1626" y="3084"/>
              <a:ext cx="27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2" name="Line 100"/>
            <p:cNvSpPr>
              <a:spLocks noChangeShapeType="1"/>
            </p:cNvSpPr>
            <p:nvPr/>
          </p:nvSpPr>
          <p:spPr bwMode="auto">
            <a:xfrm>
              <a:off x="1626" y="2802"/>
              <a:ext cx="27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3" name="Line 101"/>
            <p:cNvSpPr>
              <a:spLocks noChangeShapeType="1"/>
            </p:cNvSpPr>
            <p:nvPr/>
          </p:nvSpPr>
          <p:spPr bwMode="auto">
            <a:xfrm>
              <a:off x="1626" y="2520"/>
              <a:ext cx="27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4" name="Line 102"/>
            <p:cNvSpPr>
              <a:spLocks noChangeShapeType="1"/>
            </p:cNvSpPr>
            <p:nvPr/>
          </p:nvSpPr>
          <p:spPr bwMode="auto">
            <a:xfrm>
              <a:off x="1626" y="2238"/>
              <a:ext cx="27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" name="Line 103"/>
            <p:cNvSpPr>
              <a:spLocks noChangeShapeType="1"/>
            </p:cNvSpPr>
            <p:nvPr/>
          </p:nvSpPr>
          <p:spPr bwMode="auto">
            <a:xfrm>
              <a:off x="1626" y="1674"/>
              <a:ext cx="27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" name="Line 104"/>
            <p:cNvSpPr>
              <a:spLocks noChangeShapeType="1"/>
            </p:cNvSpPr>
            <p:nvPr/>
          </p:nvSpPr>
          <p:spPr bwMode="auto">
            <a:xfrm>
              <a:off x="1884" y="1392"/>
              <a:ext cx="0" cy="1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" name="Line 105"/>
            <p:cNvSpPr>
              <a:spLocks noChangeShapeType="1"/>
            </p:cNvSpPr>
            <p:nvPr/>
          </p:nvSpPr>
          <p:spPr bwMode="auto">
            <a:xfrm>
              <a:off x="2167" y="1392"/>
              <a:ext cx="0" cy="1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8" name="Line 106"/>
            <p:cNvSpPr>
              <a:spLocks noChangeShapeType="1"/>
            </p:cNvSpPr>
            <p:nvPr/>
          </p:nvSpPr>
          <p:spPr bwMode="auto">
            <a:xfrm>
              <a:off x="2451" y="1392"/>
              <a:ext cx="0" cy="1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9" name="Line 107"/>
            <p:cNvSpPr>
              <a:spLocks noChangeShapeType="1"/>
            </p:cNvSpPr>
            <p:nvPr/>
          </p:nvSpPr>
          <p:spPr bwMode="auto">
            <a:xfrm>
              <a:off x="2734" y="1392"/>
              <a:ext cx="0" cy="1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0" name="Line 108"/>
            <p:cNvSpPr>
              <a:spLocks noChangeShapeType="1"/>
            </p:cNvSpPr>
            <p:nvPr/>
          </p:nvSpPr>
          <p:spPr bwMode="auto">
            <a:xfrm>
              <a:off x="3018" y="1392"/>
              <a:ext cx="0" cy="1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1" name="Line 109"/>
            <p:cNvSpPr>
              <a:spLocks noChangeShapeType="1"/>
            </p:cNvSpPr>
            <p:nvPr/>
          </p:nvSpPr>
          <p:spPr bwMode="auto">
            <a:xfrm>
              <a:off x="3301" y="1392"/>
              <a:ext cx="0" cy="1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2" name="Line 110"/>
            <p:cNvSpPr>
              <a:spLocks noChangeShapeType="1"/>
            </p:cNvSpPr>
            <p:nvPr/>
          </p:nvSpPr>
          <p:spPr bwMode="auto">
            <a:xfrm>
              <a:off x="3585" y="1392"/>
              <a:ext cx="0" cy="1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3" name="Line 111"/>
            <p:cNvSpPr>
              <a:spLocks noChangeShapeType="1"/>
            </p:cNvSpPr>
            <p:nvPr/>
          </p:nvSpPr>
          <p:spPr bwMode="auto">
            <a:xfrm>
              <a:off x="3868" y="1392"/>
              <a:ext cx="0" cy="1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4" name="Line 112"/>
            <p:cNvSpPr>
              <a:spLocks noChangeShapeType="1"/>
            </p:cNvSpPr>
            <p:nvPr/>
          </p:nvSpPr>
          <p:spPr bwMode="auto">
            <a:xfrm>
              <a:off x="4152" y="1392"/>
              <a:ext cx="0" cy="1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5" name="Line 113"/>
            <p:cNvSpPr>
              <a:spLocks noChangeShapeType="1"/>
            </p:cNvSpPr>
            <p:nvPr/>
          </p:nvSpPr>
          <p:spPr bwMode="auto">
            <a:xfrm>
              <a:off x="1626" y="1956"/>
              <a:ext cx="27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46" name="Text Box 114"/>
          <p:cNvSpPr txBox="1">
            <a:spLocks noChangeArrowheads="1"/>
          </p:cNvSpPr>
          <p:nvPr/>
        </p:nvSpPr>
        <p:spPr bwMode="auto">
          <a:xfrm>
            <a:off x="2419350" y="4973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rgbClr val="CC3300"/>
                </a:solidFill>
                <a:latin typeface="Times New Roman" panose="02020603050405020304" pitchFamily="18" charset="0"/>
              </a:rPr>
              <a:t>0.02</a:t>
            </a:r>
          </a:p>
        </p:txBody>
      </p:sp>
      <p:sp>
        <p:nvSpPr>
          <p:cNvPr id="18547" name="Text Box 115"/>
          <p:cNvSpPr txBox="1">
            <a:spLocks noChangeArrowheads="1"/>
          </p:cNvSpPr>
          <p:nvPr/>
        </p:nvSpPr>
        <p:spPr bwMode="auto">
          <a:xfrm>
            <a:off x="2841625" y="4973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0.05</a:t>
            </a:r>
          </a:p>
        </p:txBody>
      </p:sp>
      <p:sp>
        <p:nvSpPr>
          <p:cNvPr id="18548" name="Text Box 116"/>
          <p:cNvSpPr txBox="1">
            <a:spLocks noChangeArrowheads="1"/>
          </p:cNvSpPr>
          <p:nvPr/>
        </p:nvSpPr>
        <p:spPr bwMode="auto">
          <a:xfrm>
            <a:off x="3282950" y="4973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0.08</a:t>
            </a:r>
          </a:p>
        </p:txBody>
      </p:sp>
      <p:sp>
        <p:nvSpPr>
          <p:cNvPr id="18549" name="Text Box 117"/>
          <p:cNvSpPr txBox="1">
            <a:spLocks noChangeArrowheads="1"/>
          </p:cNvSpPr>
          <p:nvPr/>
        </p:nvSpPr>
        <p:spPr bwMode="auto">
          <a:xfrm>
            <a:off x="3743325" y="4973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0.11</a:t>
            </a:r>
          </a:p>
        </p:txBody>
      </p:sp>
      <p:sp>
        <p:nvSpPr>
          <p:cNvPr id="18550" name="Text Box 118"/>
          <p:cNvSpPr txBox="1">
            <a:spLocks noChangeArrowheads="1"/>
          </p:cNvSpPr>
          <p:nvPr/>
        </p:nvSpPr>
        <p:spPr bwMode="auto">
          <a:xfrm>
            <a:off x="4184650" y="4973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0.13</a:t>
            </a:r>
          </a:p>
        </p:txBody>
      </p:sp>
      <p:sp>
        <p:nvSpPr>
          <p:cNvPr id="18551" name="Text Box 119"/>
          <p:cNvSpPr txBox="1">
            <a:spLocks noChangeArrowheads="1"/>
          </p:cNvSpPr>
          <p:nvPr/>
        </p:nvSpPr>
        <p:spPr bwMode="auto">
          <a:xfrm>
            <a:off x="4635500" y="4973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0.34</a:t>
            </a:r>
          </a:p>
        </p:txBody>
      </p:sp>
      <p:sp>
        <p:nvSpPr>
          <p:cNvPr id="18552" name="Text Box 120"/>
          <p:cNvSpPr txBox="1">
            <a:spLocks noChangeArrowheads="1"/>
          </p:cNvSpPr>
          <p:nvPr/>
        </p:nvSpPr>
        <p:spPr bwMode="auto">
          <a:xfrm>
            <a:off x="5086350" y="4973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0.49</a:t>
            </a:r>
          </a:p>
        </p:txBody>
      </p:sp>
      <p:sp>
        <p:nvSpPr>
          <p:cNvPr id="18553" name="Text Box 121"/>
          <p:cNvSpPr txBox="1">
            <a:spLocks noChangeArrowheads="1"/>
          </p:cNvSpPr>
          <p:nvPr/>
        </p:nvSpPr>
        <p:spPr bwMode="auto">
          <a:xfrm>
            <a:off x="5527675" y="4973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0.58</a:t>
            </a:r>
          </a:p>
        </p:txBody>
      </p:sp>
      <p:sp>
        <p:nvSpPr>
          <p:cNvPr id="18554" name="Text Box 122"/>
          <p:cNvSpPr txBox="1">
            <a:spLocks noChangeArrowheads="1"/>
          </p:cNvSpPr>
          <p:nvPr/>
        </p:nvSpPr>
        <p:spPr bwMode="auto">
          <a:xfrm>
            <a:off x="5978525" y="4973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0.63</a:t>
            </a:r>
          </a:p>
        </p:txBody>
      </p:sp>
      <p:sp>
        <p:nvSpPr>
          <p:cNvPr id="18555" name="Text Box 123"/>
          <p:cNvSpPr txBox="1">
            <a:spLocks noChangeArrowheads="1"/>
          </p:cNvSpPr>
          <p:nvPr/>
        </p:nvSpPr>
        <p:spPr bwMode="auto">
          <a:xfrm>
            <a:off x="6438900" y="4973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0.66</a:t>
            </a:r>
          </a:p>
        </p:txBody>
      </p:sp>
      <p:sp>
        <p:nvSpPr>
          <p:cNvPr id="18556" name="Text Box 124"/>
          <p:cNvSpPr txBox="1">
            <a:spLocks noChangeArrowheads="1"/>
          </p:cNvSpPr>
          <p:nvPr/>
        </p:nvSpPr>
        <p:spPr bwMode="auto">
          <a:xfrm>
            <a:off x="2428875" y="4533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0.04</a:t>
            </a:r>
          </a:p>
        </p:txBody>
      </p:sp>
      <p:sp>
        <p:nvSpPr>
          <p:cNvPr id="18557" name="Text Box 125"/>
          <p:cNvSpPr txBox="1">
            <a:spLocks noChangeArrowheads="1"/>
          </p:cNvSpPr>
          <p:nvPr/>
        </p:nvSpPr>
        <p:spPr bwMode="auto">
          <a:xfrm>
            <a:off x="2851150" y="4533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rgbClr val="CC3300"/>
                </a:solidFill>
                <a:latin typeface="Times New Roman" panose="02020603050405020304" pitchFamily="18" charset="0"/>
              </a:rPr>
              <a:t>0.04</a:t>
            </a:r>
          </a:p>
        </p:txBody>
      </p:sp>
      <p:sp>
        <p:nvSpPr>
          <p:cNvPr id="18558" name="Text Box 126"/>
          <p:cNvSpPr txBox="1">
            <a:spLocks noChangeArrowheads="1"/>
          </p:cNvSpPr>
          <p:nvPr/>
        </p:nvSpPr>
        <p:spPr bwMode="auto">
          <a:xfrm>
            <a:off x="3292475" y="4533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0.06</a:t>
            </a:r>
          </a:p>
        </p:txBody>
      </p:sp>
      <p:sp>
        <p:nvSpPr>
          <p:cNvPr id="18559" name="Text Box 127"/>
          <p:cNvSpPr txBox="1">
            <a:spLocks noChangeArrowheads="1"/>
          </p:cNvSpPr>
          <p:nvPr/>
        </p:nvSpPr>
        <p:spPr bwMode="auto">
          <a:xfrm>
            <a:off x="3752850" y="4533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0.08</a:t>
            </a:r>
          </a:p>
        </p:txBody>
      </p:sp>
      <p:sp>
        <p:nvSpPr>
          <p:cNvPr id="18560" name="Text Box 128"/>
          <p:cNvSpPr txBox="1">
            <a:spLocks noChangeArrowheads="1"/>
          </p:cNvSpPr>
          <p:nvPr/>
        </p:nvSpPr>
        <p:spPr bwMode="auto">
          <a:xfrm>
            <a:off x="4194175" y="4533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0.11</a:t>
            </a:r>
          </a:p>
        </p:txBody>
      </p:sp>
      <p:sp>
        <p:nvSpPr>
          <p:cNvPr id="18561" name="Text Box 129"/>
          <p:cNvSpPr txBox="1">
            <a:spLocks noChangeArrowheads="1"/>
          </p:cNvSpPr>
          <p:nvPr/>
        </p:nvSpPr>
        <p:spPr bwMode="auto">
          <a:xfrm>
            <a:off x="4645025" y="4533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0.32</a:t>
            </a:r>
          </a:p>
        </p:txBody>
      </p:sp>
      <p:sp>
        <p:nvSpPr>
          <p:cNvPr id="18562" name="Text Box 130"/>
          <p:cNvSpPr txBox="1">
            <a:spLocks noChangeArrowheads="1"/>
          </p:cNvSpPr>
          <p:nvPr/>
        </p:nvSpPr>
        <p:spPr bwMode="auto">
          <a:xfrm>
            <a:off x="5095875" y="4533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0.49</a:t>
            </a:r>
          </a:p>
        </p:txBody>
      </p:sp>
      <p:sp>
        <p:nvSpPr>
          <p:cNvPr id="18563" name="Text Box 131"/>
          <p:cNvSpPr txBox="1">
            <a:spLocks noChangeArrowheads="1"/>
          </p:cNvSpPr>
          <p:nvPr/>
        </p:nvSpPr>
        <p:spPr bwMode="auto">
          <a:xfrm>
            <a:off x="5537200" y="4533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0.59</a:t>
            </a:r>
          </a:p>
        </p:txBody>
      </p:sp>
      <p:sp>
        <p:nvSpPr>
          <p:cNvPr id="18564" name="Text Box 132"/>
          <p:cNvSpPr txBox="1">
            <a:spLocks noChangeArrowheads="1"/>
          </p:cNvSpPr>
          <p:nvPr/>
        </p:nvSpPr>
        <p:spPr bwMode="auto">
          <a:xfrm>
            <a:off x="5988050" y="4533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0.64</a:t>
            </a:r>
          </a:p>
        </p:txBody>
      </p:sp>
      <p:sp>
        <p:nvSpPr>
          <p:cNvPr id="18565" name="Text Box 133"/>
          <p:cNvSpPr txBox="1">
            <a:spLocks noChangeArrowheads="1"/>
          </p:cNvSpPr>
          <p:nvPr/>
        </p:nvSpPr>
        <p:spPr bwMode="auto">
          <a:xfrm>
            <a:off x="6448425" y="4533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0.66</a:t>
            </a:r>
          </a:p>
        </p:txBody>
      </p:sp>
      <p:sp>
        <p:nvSpPr>
          <p:cNvPr id="18566" name="Text Box 134"/>
          <p:cNvSpPr txBox="1">
            <a:spLocks noChangeArrowheads="1"/>
          </p:cNvSpPr>
          <p:nvPr/>
        </p:nvSpPr>
        <p:spPr bwMode="auto">
          <a:xfrm>
            <a:off x="2406650" y="4084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0.06</a:t>
            </a:r>
          </a:p>
        </p:txBody>
      </p:sp>
      <p:sp>
        <p:nvSpPr>
          <p:cNvPr id="18567" name="Text Box 135"/>
          <p:cNvSpPr txBox="1">
            <a:spLocks noChangeArrowheads="1"/>
          </p:cNvSpPr>
          <p:nvPr/>
        </p:nvSpPr>
        <p:spPr bwMode="auto">
          <a:xfrm>
            <a:off x="2828925" y="4084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0.06</a:t>
            </a:r>
          </a:p>
        </p:txBody>
      </p:sp>
      <p:sp>
        <p:nvSpPr>
          <p:cNvPr id="18568" name="Text Box 136"/>
          <p:cNvSpPr txBox="1">
            <a:spLocks noChangeArrowheads="1"/>
          </p:cNvSpPr>
          <p:nvPr/>
        </p:nvSpPr>
        <p:spPr bwMode="auto">
          <a:xfrm>
            <a:off x="3270250" y="4084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rgbClr val="CC3300"/>
                </a:solidFill>
                <a:latin typeface="Times New Roman" panose="02020603050405020304" pitchFamily="18" charset="0"/>
              </a:rPr>
              <a:t>0.06</a:t>
            </a:r>
          </a:p>
        </p:txBody>
      </p:sp>
      <p:sp>
        <p:nvSpPr>
          <p:cNvPr id="18569" name="Text Box 137"/>
          <p:cNvSpPr txBox="1">
            <a:spLocks noChangeArrowheads="1"/>
          </p:cNvSpPr>
          <p:nvPr/>
        </p:nvSpPr>
        <p:spPr bwMode="auto">
          <a:xfrm>
            <a:off x="3730625" y="4084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0.07</a:t>
            </a:r>
          </a:p>
        </p:txBody>
      </p:sp>
      <p:sp>
        <p:nvSpPr>
          <p:cNvPr id="18570" name="Text Box 138"/>
          <p:cNvSpPr txBox="1">
            <a:spLocks noChangeArrowheads="1"/>
          </p:cNvSpPr>
          <p:nvPr/>
        </p:nvSpPr>
        <p:spPr bwMode="auto">
          <a:xfrm>
            <a:off x="4171950" y="4084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0.11</a:t>
            </a:r>
          </a:p>
        </p:txBody>
      </p:sp>
      <p:sp>
        <p:nvSpPr>
          <p:cNvPr id="18571" name="Text Box 139"/>
          <p:cNvSpPr txBox="1">
            <a:spLocks noChangeArrowheads="1"/>
          </p:cNvSpPr>
          <p:nvPr/>
        </p:nvSpPr>
        <p:spPr bwMode="auto">
          <a:xfrm>
            <a:off x="4622800" y="4084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0.32</a:t>
            </a:r>
          </a:p>
        </p:txBody>
      </p:sp>
      <p:sp>
        <p:nvSpPr>
          <p:cNvPr id="18572" name="Text Box 140"/>
          <p:cNvSpPr txBox="1">
            <a:spLocks noChangeArrowheads="1"/>
          </p:cNvSpPr>
          <p:nvPr/>
        </p:nvSpPr>
        <p:spPr bwMode="auto">
          <a:xfrm>
            <a:off x="5073650" y="4084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0.50</a:t>
            </a:r>
          </a:p>
        </p:txBody>
      </p:sp>
      <p:sp>
        <p:nvSpPr>
          <p:cNvPr id="18573" name="Text Box 141"/>
          <p:cNvSpPr txBox="1">
            <a:spLocks noChangeArrowheads="1"/>
          </p:cNvSpPr>
          <p:nvPr/>
        </p:nvSpPr>
        <p:spPr bwMode="auto">
          <a:xfrm>
            <a:off x="5514975" y="4084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0.60</a:t>
            </a:r>
          </a:p>
        </p:txBody>
      </p:sp>
      <p:sp>
        <p:nvSpPr>
          <p:cNvPr id="18574" name="Text Box 142"/>
          <p:cNvSpPr txBox="1">
            <a:spLocks noChangeArrowheads="1"/>
          </p:cNvSpPr>
          <p:nvPr/>
        </p:nvSpPr>
        <p:spPr bwMode="auto">
          <a:xfrm>
            <a:off x="5965825" y="4084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0.65</a:t>
            </a:r>
          </a:p>
        </p:txBody>
      </p:sp>
      <p:sp>
        <p:nvSpPr>
          <p:cNvPr id="18575" name="Text Box 143"/>
          <p:cNvSpPr txBox="1">
            <a:spLocks noChangeArrowheads="1"/>
          </p:cNvSpPr>
          <p:nvPr/>
        </p:nvSpPr>
        <p:spPr bwMode="auto">
          <a:xfrm>
            <a:off x="6426200" y="40846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0.68</a:t>
            </a:r>
          </a:p>
        </p:txBody>
      </p:sp>
      <p:sp>
        <p:nvSpPr>
          <p:cNvPr id="18576" name="Text Box 144"/>
          <p:cNvSpPr txBox="1">
            <a:spLocks noChangeArrowheads="1"/>
          </p:cNvSpPr>
          <p:nvPr/>
        </p:nvSpPr>
        <p:spPr bwMode="auto">
          <a:xfrm>
            <a:off x="2416175" y="3644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0.08</a:t>
            </a:r>
          </a:p>
        </p:txBody>
      </p:sp>
      <p:sp>
        <p:nvSpPr>
          <p:cNvPr id="18577" name="Text Box 145"/>
          <p:cNvSpPr txBox="1">
            <a:spLocks noChangeArrowheads="1"/>
          </p:cNvSpPr>
          <p:nvPr/>
        </p:nvSpPr>
        <p:spPr bwMode="auto">
          <a:xfrm>
            <a:off x="2838450" y="3644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0.08</a:t>
            </a:r>
          </a:p>
        </p:txBody>
      </p:sp>
      <p:sp>
        <p:nvSpPr>
          <p:cNvPr id="18578" name="Text Box 146"/>
          <p:cNvSpPr txBox="1">
            <a:spLocks noChangeArrowheads="1"/>
          </p:cNvSpPr>
          <p:nvPr/>
        </p:nvSpPr>
        <p:spPr bwMode="auto">
          <a:xfrm>
            <a:off x="3279775" y="3644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0.08</a:t>
            </a:r>
          </a:p>
        </p:txBody>
      </p:sp>
      <p:sp>
        <p:nvSpPr>
          <p:cNvPr id="18579" name="Text Box 147"/>
          <p:cNvSpPr txBox="1">
            <a:spLocks noChangeArrowheads="1"/>
          </p:cNvSpPr>
          <p:nvPr/>
        </p:nvSpPr>
        <p:spPr bwMode="auto">
          <a:xfrm>
            <a:off x="3740150" y="3644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rgbClr val="CC3300"/>
                </a:solidFill>
                <a:latin typeface="Times New Roman" panose="02020603050405020304" pitchFamily="18" charset="0"/>
              </a:rPr>
              <a:t>0.08</a:t>
            </a:r>
          </a:p>
        </p:txBody>
      </p:sp>
      <p:sp>
        <p:nvSpPr>
          <p:cNvPr id="18580" name="Text Box 148"/>
          <p:cNvSpPr txBox="1">
            <a:spLocks noChangeArrowheads="1"/>
          </p:cNvSpPr>
          <p:nvPr/>
        </p:nvSpPr>
        <p:spPr bwMode="auto">
          <a:xfrm>
            <a:off x="4181475" y="3644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0.10</a:t>
            </a:r>
          </a:p>
        </p:txBody>
      </p:sp>
      <p:sp>
        <p:nvSpPr>
          <p:cNvPr id="18581" name="Text Box 149"/>
          <p:cNvSpPr txBox="1">
            <a:spLocks noChangeArrowheads="1"/>
          </p:cNvSpPr>
          <p:nvPr/>
        </p:nvSpPr>
        <p:spPr bwMode="auto">
          <a:xfrm>
            <a:off x="4632325" y="3644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0.31</a:t>
            </a:r>
          </a:p>
        </p:txBody>
      </p:sp>
      <p:sp>
        <p:nvSpPr>
          <p:cNvPr id="18582" name="Text Box 150"/>
          <p:cNvSpPr txBox="1">
            <a:spLocks noChangeArrowheads="1"/>
          </p:cNvSpPr>
          <p:nvPr/>
        </p:nvSpPr>
        <p:spPr bwMode="auto">
          <a:xfrm>
            <a:off x="5083175" y="3644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0.47</a:t>
            </a:r>
          </a:p>
        </p:txBody>
      </p:sp>
      <p:sp>
        <p:nvSpPr>
          <p:cNvPr id="18583" name="Text Box 151"/>
          <p:cNvSpPr txBox="1">
            <a:spLocks noChangeArrowheads="1"/>
          </p:cNvSpPr>
          <p:nvPr/>
        </p:nvSpPr>
        <p:spPr bwMode="auto">
          <a:xfrm>
            <a:off x="5524500" y="3644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0.57</a:t>
            </a:r>
          </a:p>
        </p:txBody>
      </p:sp>
      <p:sp>
        <p:nvSpPr>
          <p:cNvPr id="18584" name="Text Box 152"/>
          <p:cNvSpPr txBox="1">
            <a:spLocks noChangeArrowheads="1"/>
          </p:cNvSpPr>
          <p:nvPr/>
        </p:nvSpPr>
        <p:spPr bwMode="auto">
          <a:xfrm>
            <a:off x="5975350" y="3644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0.62</a:t>
            </a:r>
          </a:p>
        </p:txBody>
      </p:sp>
      <p:sp>
        <p:nvSpPr>
          <p:cNvPr id="18585" name="Text Box 153"/>
          <p:cNvSpPr txBox="1">
            <a:spLocks noChangeArrowheads="1"/>
          </p:cNvSpPr>
          <p:nvPr/>
        </p:nvSpPr>
        <p:spPr bwMode="auto">
          <a:xfrm>
            <a:off x="6435725" y="36449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0.65</a:t>
            </a:r>
          </a:p>
        </p:txBody>
      </p:sp>
      <p:sp>
        <p:nvSpPr>
          <p:cNvPr id="18586" name="Text Box 154"/>
          <p:cNvSpPr txBox="1">
            <a:spLocks noChangeArrowheads="1"/>
          </p:cNvSpPr>
          <p:nvPr/>
        </p:nvSpPr>
        <p:spPr bwMode="auto">
          <a:xfrm>
            <a:off x="2422525" y="3187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0.13</a:t>
            </a:r>
          </a:p>
        </p:txBody>
      </p:sp>
      <p:sp>
        <p:nvSpPr>
          <p:cNvPr id="18587" name="Text Box 155"/>
          <p:cNvSpPr txBox="1">
            <a:spLocks noChangeArrowheads="1"/>
          </p:cNvSpPr>
          <p:nvPr/>
        </p:nvSpPr>
        <p:spPr bwMode="auto">
          <a:xfrm>
            <a:off x="2844800" y="3187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0.13</a:t>
            </a:r>
          </a:p>
        </p:txBody>
      </p:sp>
      <p:sp>
        <p:nvSpPr>
          <p:cNvPr id="18588" name="Text Box 156"/>
          <p:cNvSpPr txBox="1">
            <a:spLocks noChangeArrowheads="1"/>
          </p:cNvSpPr>
          <p:nvPr/>
        </p:nvSpPr>
        <p:spPr bwMode="auto">
          <a:xfrm>
            <a:off x="3286125" y="3187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0.13</a:t>
            </a:r>
          </a:p>
        </p:txBody>
      </p:sp>
      <p:sp>
        <p:nvSpPr>
          <p:cNvPr id="18589" name="Text Box 157"/>
          <p:cNvSpPr txBox="1">
            <a:spLocks noChangeArrowheads="1"/>
          </p:cNvSpPr>
          <p:nvPr/>
        </p:nvSpPr>
        <p:spPr bwMode="auto">
          <a:xfrm>
            <a:off x="3746500" y="3187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0.12</a:t>
            </a:r>
          </a:p>
        </p:txBody>
      </p:sp>
      <p:sp>
        <p:nvSpPr>
          <p:cNvPr id="18590" name="Text Box 158"/>
          <p:cNvSpPr txBox="1">
            <a:spLocks noChangeArrowheads="1"/>
          </p:cNvSpPr>
          <p:nvPr/>
        </p:nvSpPr>
        <p:spPr bwMode="auto">
          <a:xfrm>
            <a:off x="4187825" y="3187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rgbClr val="CC3300"/>
                </a:solidFill>
                <a:latin typeface="Times New Roman" panose="02020603050405020304" pitchFamily="18" charset="0"/>
              </a:rPr>
              <a:t>0.08</a:t>
            </a:r>
          </a:p>
        </p:txBody>
      </p:sp>
      <p:sp>
        <p:nvSpPr>
          <p:cNvPr id="18591" name="Text Box 159"/>
          <p:cNvSpPr txBox="1">
            <a:spLocks noChangeArrowheads="1"/>
          </p:cNvSpPr>
          <p:nvPr/>
        </p:nvSpPr>
        <p:spPr bwMode="auto">
          <a:xfrm>
            <a:off x="4638675" y="3187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0.26</a:t>
            </a:r>
          </a:p>
        </p:txBody>
      </p:sp>
      <p:sp>
        <p:nvSpPr>
          <p:cNvPr id="18592" name="Text Box 160"/>
          <p:cNvSpPr txBox="1">
            <a:spLocks noChangeArrowheads="1"/>
          </p:cNvSpPr>
          <p:nvPr/>
        </p:nvSpPr>
        <p:spPr bwMode="auto">
          <a:xfrm>
            <a:off x="5089525" y="3187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0.40</a:t>
            </a:r>
          </a:p>
        </p:txBody>
      </p:sp>
      <p:sp>
        <p:nvSpPr>
          <p:cNvPr id="18593" name="Text Box 161"/>
          <p:cNvSpPr txBox="1">
            <a:spLocks noChangeArrowheads="1"/>
          </p:cNvSpPr>
          <p:nvPr/>
        </p:nvSpPr>
        <p:spPr bwMode="auto">
          <a:xfrm>
            <a:off x="5530850" y="3187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0.47</a:t>
            </a:r>
          </a:p>
        </p:txBody>
      </p:sp>
      <p:sp>
        <p:nvSpPr>
          <p:cNvPr id="18594" name="Text Box 162"/>
          <p:cNvSpPr txBox="1">
            <a:spLocks noChangeArrowheads="1"/>
          </p:cNvSpPr>
          <p:nvPr/>
        </p:nvSpPr>
        <p:spPr bwMode="auto">
          <a:xfrm>
            <a:off x="5981700" y="3187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0.49</a:t>
            </a:r>
          </a:p>
        </p:txBody>
      </p:sp>
      <p:sp>
        <p:nvSpPr>
          <p:cNvPr id="18595" name="Text Box 163"/>
          <p:cNvSpPr txBox="1">
            <a:spLocks noChangeArrowheads="1"/>
          </p:cNvSpPr>
          <p:nvPr/>
        </p:nvSpPr>
        <p:spPr bwMode="auto">
          <a:xfrm>
            <a:off x="6442075" y="3187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0.49</a:t>
            </a:r>
          </a:p>
        </p:txBody>
      </p:sp>
      <p:sp>
        <p:nvSpPr>
          <p:cNvPr id="18596" name="Text Box 164"/>
          <p:cNvSpPr txBox="1">
            <a:spLocks noChangeArrowheads="1"/>
          </p:cNvSpPr>
          <p:nvPr/>
        </p:nvSpPr>
        <p:spPr bwMode="auto">
          <a:xfrm>
            <a:off x="2400300" y="27384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0.27</a:t>
            </a:r>
          </a:p>
        </p:txBody>
      </p:sp>
      <p:sp>
        <p:nvSpPr>
          <p:cNvPr id="18597" name="Text Box 165"/>
          <p:cNvSpPr txBox="1">
            <a:spLocks noChangeArrowheads="1"/>
          </p:cNvSpPr>
          <p:nvPr/>
        </p:nvSpPr>
        <p:spPr bwMode="auto">
          <a:xfrm>
            <a:off x="2822575" y="27384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0.27</a:t>
            </a:r>
          </a:p>
        </p:txBody>
      </p:sp>
      <p:sp>
        <p:nvSpPr>
          <p:cNvPr id="18598" name="Text Box 166"/>
          <p:cNvSpPr txBox="1">
            <a:spLocks noChangeArrowheads="1"/>
          </p:cNvSpPr>
          <p:nvPr/>
        </p:nvSpPr>
        <p:spPr bwMode="auto">
          <a:xfrm>
            <a:off x="3263900" y="27384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0.26</a:t>
            </a:r>
          </a:p>
        </p:txBody>
      </p:sp>
      <p:sp>
        <p:nvSpPr>
          <p:cNvPr id="18599" name="Text Box 167"/>
          <p:cNvSpPr txBox="1">
            <a:spLocks noChangeArrowheads="1"/>
          </p:cNvSpPr>
          <p:nvPr/>
        </p:nvSpPr>
        <p:spPr bwMode="auto">
          <a:xfrm>
            <a:off x="3724275" y="27384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0.25</a:t>
            </a:r>
          </a:p>
        </p:txBody>
      </p:sp>
      <p:sp>
        <p:nvSpPr>
          <p:cNvPr id="18600" name="Text Box 168"/>
          <p:cNvSpPr txBox="1">
            <a:spLocks noChangeArrowheads="1"/>
          </p:cNvSpPr>
          <p:nvPr/>
        </p:nvSpPr>
        <p:spPr bwMode="auto">
          <a:xfrm>
            <a:off x="4165600" y="27384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0.16</a:t>
            </a:r>
          </a:p>
        </p:txBody>
      </p:sp>
      <p:sp>
        <p:nvSpPr>
          <p:cNvPr id="18601" name="Text Box 169"/>
          <p:cNvSpPr txBox="1">
            <a:spLocks noChangeArrowheads="1"/>
          </p:cNvSpPr>
          <p:nvPr/>
        </p:nvSpPr>
        <p:spPr bwMode="auto">
          <a:xfrm>
            <a:off x="4616450" y="27384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rgbClr val="CC3300"/>
                </a:solidFill>
                <a:latin typeface="Times New Roman" panose="02020603050405020304" pitchFamily="18" charset="0"/>
              </a:rPr>
              <a:t>0.18</a:t>
            </a:r>
          </a:p>
        </p:txBody>
      </p:sp>
      <p:sp>
        <p:nvSpPr>
          <p:cNvPr id="18602" name="Text Box 170"/>
          <p:cNvSpPr txBox="1">
            <a:spLocks noChangeArrowheads="1"/>
          </p:cNvSpPr>
          <p:nvPr/>
        </p:nvSpPr>
        <p:spPr bwMode="auto">
          <a:xfrm>
            <a:off x="5067300" y="27384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rgbClr val="CC3300"/>
                </a:solidFill>
                <a:latin typeface="Times New Roman" panose="02020603050405020304" pitchFamily="18" charset="0"/>
              </a:rPr>
              <a:t>0.23</a:t>
            </a:r>
          </a:p>
        </p:txBody>
      </p:sp>
      <p:sp>
        <p:nvSpPr>
          <p:cNvPr id="18603" name="Text Box 171"/>
          <p:cNvSpPr txBox="1">
            <a:spLocks noChangeArrowheads="1"/>
          </p:cNvSpPr>
          <p:nvPr/>
        </p:nvSpPr>
        <p:spPr bwMode="auto">
          <a:xfrm>
            <a:off x="5508625" y="27384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rgbClr val="CC3300"/>
                </a:solidFill>
                <a:latin typeface="Times New Roman" panose="02020603050405020304" pitchFamily="18" charset="0"/>
              </a:rPr>
              <a:t>0.25</a:t>
            </a:r>
          </a:p>
        </p:txBody>
      </p:sp>
      <p:sp>
        <p:nvSpPr>
          <p:cNvPr id="18604" name="Text Box 172"/>
          <p:cNvSpPr txBox="1">
            <a:spLocks noChangeArrowheads="1"/>
          </p:cNvSpPr>
          <p:nvPr/>
        </p:nvSpPr>
        <p:spPr bwMode="auto">
          <a:xfrm>
            <a:off x="5959475" y="27384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rgbClr val="CC3300"/>
                </a:solidFill>
                <a:latin typeface="Times New Roman" panose="02020603050405020304" pitchFamily="18" charset="0"/>
              </a:rPr>
              <a:t>0.31</a:t>
            </a:r>
          </a:p>
        </p:txBody>
      </p:sp>
      <p:sp>
        <p:nvSpPr>
          <p:cNvPr id="18605" name="Text Box 173"/>
          <p:cNvSpPr txBox="1">
            <a:spLocks noChangeArrowheads="1"/>
          </p:cNvSpPr>
          <p:nvPr/>
        </p:nvSpPr>
        <p:spPr bwMode="auto">
          <a:xfrm>
            <a:off x="6419850" y="27384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0.68</a:t>
            </a:r>
          </a:p>
        </p:txBody>
      </p:sp>
      <p:sp>
        <p:nvSpPr>
          <p:cNvPr id="18606" name="Text Box 174"/>
          <p:cNvSpPr txBox="1">
            <a:spLocks noChangeArrowheads="1"/>
          </p:cNvSpPr>
          <p:nvPr/>
        </p:nvSpPr>
        <p:spPr bwMode="auto">
          <a:xfrm>
            <a:off x="2409825" y="2298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0.51</a:t>
            </a:r>
          </a:p>
        </p:txBody>
      </p:sp>
      <p:sp>
        <p:nvSpPr>
          <p:cNvPr id="18607" name="Text Box 175"/>
          <p:cNvSpPr txBox="1">
            <a:spLocks noChangeArrowheads="1"/>
          </p:cNvSpPr>
          <p:nvPr/>
        </p:nvSpPr>
        <p:spPr bwMode="auto">
          <a:xfrm>
            <a:off x="2832100" y="2298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0.51</a:t>
            </a:r>
          </a:p>
        </p:txBody>
      </p:sp>
      <p:sp>
        <p:nvSpPr>
          <p:cNvPr id="18608" name="Text Box 176"/>
          <p:cNvSpPr txBox="1">
            <a:spLocks noChangeArrowheads="1"/>
          </p:cNvSpPr>
          <p:nvPr/>
        </p:nvSpPr>
        <p:spPr bwMode="auto">
          <a:xfrm>
            <a:off x="3273425" y="2298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0.49</a:t>
            </a:r>
          </a:p>
        </p:txBody>
      </p:sp>
      <p:sp>
        <p:nvSpPr>
          <p:cNvPr id="18609" name="Text Box 177"/>
          <p:cNvSpPr txBox="1">
            <a:spLocks noChangeArrowheads="1"/>
          </p:cNvSpPr>
          <p:nvPr/>
        </p:nvSpPr>
        <p:spPr bwMode="auto">
          <a:xfrm>
            <a:off x="3733800" y="2298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0.49</a:t>
            </a:r>
          </a:p>
        </p:txBody>
      </p:sp>
      <p:sp>
        <p:nvSpPr>
          <p:cNvPr id="18610" name="Text Box 178"/>
          <p:cNvSpPr txBox="1">
            <a:spLocks noChangeArrowheads="1"/>
          </p:cNvSpPr>
          <p:nvPr/>
        </p:nvSpPr>
        <p:spPr bwMode="auto">
          <a:xfrm>
            <a:off x="4175125" y="2298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0.35</a:t>
            </a:r>
          </a:p>
        </p:txBody>
      </p:sp>
      <p:sp>
        <p:nvSpPr>
          <p:cNvPr id="18611" name="Text Box 179"/>
          <p:cNvSpPr txBox="1">
            <a:spLocks noChangeArrowheads="1"/>
          </p:cNvSpPr>
          <p:nvPr/>
        </p:nvSpPr>
        <p:spPr bwMode="auto">
          <a:xfrm>
            <a:off x="4625975" y="2298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0.17</a:t>
            </a:r>
          </a:p>
        </p:txBody>
      </p:sp>
      <p:sp>
        <p:nvSpPr>
          <p:cNvPr id="18612" name="Text Box 180"/>
          <p:cNvSpPr txBox="1">
            <a:spLocks noChangeArrowheads="1"/>
          </p:cNvSpPr>
          <p:nvPr/>
        </p:nvSpPr>
        <p:spPr bwMode="auto">
          <a:xfrm>
            <a:off x="5076825" y="2298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0.21</a:t>
            </a:r>
          </a:p>
        </p:txBody>
      </p:sp>
      <p:sp>
        <p:nvSpPr>
          <p:cNvPr id="18613" name="Text Box 181"/>
          <p:cNvSpPr txBox="1">
            <a:spLocks noChangeArrowheads="1"/>
          </p:cNvSpPr>
          <p:nvPr/>
        </p:nvSpPr>
        <p:spPr bwMode="auto">
          <a:xfrm>
            <a:off x="5518150" y="2298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0.33</a:t>
            </a:r>
          </a:p>
        </p:txBody>
      </p:sp>
      <p:sp>
        <p:nvSpPr>
          <p:cNvPr id="18614" name="Text Box 182"/>
          <p:cNvSpPr txBox="1">
            <a:spLocks noChangeArrowheads="1"/>
          </p:cNvSpPr>
          <p:nvPr/>
        </p:nvSpPr>
        <p:spPr bwMode="auto">
          <a:xfrm>
            <a:off x="5969000" y="2298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0.41</a:t>
            </a:r>
          </a:p>
        </p:txBody>
      </p:sp>
      <p:sp>
        <p:nvSpPr>
          <p:cNvPr id="18615" name="Text Box 183"/>
          <p:cNvSpPr txBox="1">
            <a:spLocks noChangeArrowheads="1"/>
          </p:cNvSpPr>
          <p:nvPr/>
        </p:nvSpPr>
        <p:spPr bwMode="auto">
          <a:xfrm>
            <a:off x="6429375" y="22987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rgbClr val="CC3300"/>
                </a:solidFill>
                <a:latin typeface="Times New Roman" panose="02020603050405020304" pitchFamily="18" charset="0"/>
              </a:rPr>
              <a:t>0.49</a:t>
            </a:r>
          </a:p>
        </p:txBody>
      </p:sp>
      <p:sp>
        <p:nvSpPr>
          <p:cNvPr id="18616" name="Rectangle 184"/>
          <p:cNvSpPr>
            <a:spLocks noChangeArrowheads="1"/>
          </p:cNvSpPr>
          <p:nvPr/>
        </p:nvSpPr>
        <p:spPr bwMode="auto">
          <a:xfrm>
            <a:off x="1657350" y="5438775"/>
            <a:ext cx="1047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Monotype Corsiva" panose="03010101010201010101" pitchFamily="66" charset="0"/>
              </a:rPr>
              <a:t>Time Series B</a:t>
            </a:r>
            <a:endParaRPr lang="en-US" altLang="en-US" sz="1400" b="1" i="1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8617" name="Rectangle 185"/>
          <p:cNvSpPr>
            <a:spLocks noChangeArrowheads="1"/>
          </p:cNvSpPr>
          <p:nvPr/>
        </p:nvSpPr>
        <p:spPr bwMode="auto">
          <a:xfrm>
            <a:off x="990600" y="1657350"/>
            <a:ext cx="1219200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Monotype Corsiva" panose="03010101010201010101" pitchFamily="66" charset="0"/>
              </a:rPr>
              <a:t>Time Series A</a:t>
            </a:r>
            <a:endParaRPr lang="en-US" altLang="en-US" sz="1400" b="1" i="1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8618" name="Line 186"/>
          <p:cNvSpPr>
            <a:spLocks noChangeShapeType="1"/>
          </p:cNvSpPr>
          <p:nvPr/>
        </p:nvSpPr>
        <p:spPr bwMode="auto">
          <a:xfrm>
            <a:off x="2133600" y="5334000"/>
            <a:ext cx="0" cy="228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19" name="Line 187"/>
          <p:cNvSpPr>
            <a:spLocks noChangeShapeType="1"/>
          </p:cNvSpPr>
          <p:nvPr/>
        </p:nvSpPr>
        <p:spPr bwMode="auto">
          <a:xfrm rot="5400000">
            <a:off x="2266950" y="1781175"/>
            <a:ext cx="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20" name="Line 188"/>
          <p:cNvSpPr>
            <a:spLocks noChangeShapeType="1"/>
          </p:cNvSpPr>
          <p:nvPr/>
        </p:nvSpPr>
        <p:spPr bwMode="auto">
          <a:xfrm>
            <a:off x="3962400" y="5181600"/>
            <a:ext cx="0" cy="30480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21" name="Line 189"/>
          <p:cNvSpPr>
            <a:spLocks noChangeShapeType="1"/>
          </p:cNvSpPr>
          <p:nvPr/>
        </p:nvSpPr>
        <p:spPr bwMode="auto">
          <a:xfrm>
            <a:off x="3962400" y="5486400"/>
            <a:ext cx="381000" cy="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22" name="Text Box 190"/>
          <p:cNvSpPr txBox="1">
            <a:spLocks noChangeArrowheads="1"/>
          </p:cNvSpPr>
          <p:nvPr/>
        </p:nvSpPr>
        <p:spPr bwMode="auto">
          <a:xfrm>
            <a:off x="4286250" y="5324475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5F5F5F"/>
                </a:solidFill>
                <a:latin typeface="Times New Roman" panose="02020603050405020304" pitchFamily="18" charset="0"/>
              </a:rPr>
              <a:t>Euclidean distance between 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28650" y="1593850"/>
            <a:ext cx="8001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264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altLang="en-US" sz="2400">
                <a:solidFill>
                  <a:srgbClr val="00264C"/>
                </a:solidFill>
              </a:rPr>
              <a:t>Gene expression time series are expected to vary not only in terms of expression amplitudes, but also in terms of </a:t>
            </a:r>
            <a:r>
              <a:rPr lang="en-GB" altLang="en-US" sz="2400">
                <a:solidFill>
                  <a:srgbClr val="CC3300"/>
                </a:solidFill>
              </a:rPr>
              <a:t>time progression</a:t>
            </a:r>
            <a:r>
              <a:rPr lang="en-GB" altLang="en-US" sz="2400">
                <a:solidFill>
                  <a:srgbClr val="00264C"/>
                </a:solidFill>
              </a:rPr>
              <a:t> since biological processes may unfold with different rates in response to different experimental conditions or within different organisms and individuals. </a:t>
            </a:r>
            <a:endParaRPr lang="en-US" altLang="en-US" sz="2400">
              <a:solidFill>
                <a:srgbClr val="00264C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3400" y="457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What is Special about Time Series Data?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267200" y="5562600"/>
            <a:ext cx="2762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time</a:t>
            </a: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2686050" y="5562600"/>
            <a:ext cx="3638550" cy="82550"/>
            <a:chOff x="462" y="2091"/>
            <a:chExt cx="2292" cy="52"/>
          </a:xfrm>
        </p:grpSpPr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462" y="2143"/>
              <a:ext cx="2292" cy="0"/>
            </a:xfrm>
            <a:prstGeom prst="line">
              <a:avLst/>
            </a:prstGeom>
            <a:noFill/>
            <a:ln w="19050">
              <a:solidFill>
                <a:srgbClr val="00264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894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1315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737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2158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2580" y="2091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2703513" y="4143375"/>
            <a:ext cx="3516312" cy="676275"/>
            <a:chOff x="678" y="1872"/>
            <a:chExt cx="2215" cy="426"/>
          </a:xfrm>
        </p:grpSpPr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678" y="2298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804" y="2250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flipV="1">
              <a:off x="1062" y="2106"/>
              <a:ext cx="259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936" y="2250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1320" y="210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V="1">
              <a:off x="1446" y="2010"/>
              <a:ext cx="144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1584" y="1872"/>
              <a:ext cx="138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1716" y="1872"/>
              <a:ext cx="3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2490" y="201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Aspect="1" noChangeShapeType="1"/>
            </p:cNvSpPr>
            <p:nvPr/>
          </p:nvSpPr>
          <p:spPr bwMode="auto">
            <a:xfrm>
              <a:off x="2622" y="2016"/>
              <a:ext cx="271" cy="10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2358" y="1968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2100" y="1872"/>
              <a:ext cx="265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2705100" y="4610100"/>
            <a:ext cx="3514725" cy="838200"/>
            <a:chOff x="678" y="2154"/>
            <a:chExt cx="2214" cy="528"/>
          </a:xfrm>
        </p:grpSpPr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678" y="2682"/>
              <a:ext cx="3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flipV="1">
              <a:off x="1062" y="2634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 flipV="1">
              <a:off x="1320" y="2490"/>
              <a:ext cx="259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1194" y="2634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>
              <a:off x="1578" y="2490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 flipV="1">
              <a:off x="1698" y="2400"/>
              <a:ext cx="1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 flipV="1">
              <a:off x="1836" y="2166"/>
              <a:ext cx="138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1968" y="2154"/>
              <a:ext cx="127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2220" y="2298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>
              <a:off x="2094" y="2250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>
              <a:off x="2346" y="2298"/>
              <a:ext cx="259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>
              <a:off x="2604" y="239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067300" y="192405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457825" y="2867025"/>
            <a:ext cx="2667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i+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70" name="Line 74"/>
          <p:cNvSpPr>
            <a:spLocks noChangeAspect="1" noChangeShapeType="1"/>
          </p:cNvSpPr>
          <p:nvPr/>
        </p:nvSpPr>
        <p:spPr bwMode="auto">
          <a:xfrm>
            <a:off x="5133975" y="2332038"/>
            <a:ext cx="420688" cy="6048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095375" y="195262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66800" y="294322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4152" name="Line 56"/>
          <p:cNvSpPr>
            <a:spLocks noChangeShapeType="1"/>
          </p:cNvSpPr>
          <p:nvPr/>
        </p:nvSpPr>
        <p:spPr bwMode="auto">
          <a:xfrm>
            <a:off x="1162050" y="2352675"/>
            <a:ext cx="0" cy="70326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067300" y="291465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353175" y="3325813"/>
            <a:ext cx="2762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314575" y="3325813"/>
            <a:ext cx="2762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3400" y="457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Why Dynamic Time Warping?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04850" y="4392613"/>
            <a:ext cx="3657600" cy="1474787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Any distance (Euclidean, Manhattan, …) which aligns the </a:t>
            </a: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-th point on one time series with the </a:t>
            </a:r>
            <a:r>
              <a:rPr lang="en-US" altLang="en-US" i="1">
                <a:solidFill>
                  <a:srgbClr val="00264C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-th point on the other will produce a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CC3300"/>
                </a:solidFill>
                <a:latin typeface="Times New Roman" panose="02020603050405020304" pitchFamily="18" charset="0"/>
              </a:rPr>
              <a:t>poor similarity score</a:t>
            </a:r>
            <a:r>
              <a:rPr lang="en-US" altLang="en-US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648200" y="4392613"/>
            <a:ext cx="3657600" cy="1474787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A non-linear (elastic) alignment produces a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CC3300"/>
                </a:solidFill>
                <a:latin typeface="Times New Roman" panose="02020603050405020304" pitchFamily="18" charset="0"/>
              </a:rPr>
              <a:t>more intuitive similarity measure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 allowing similar shapes to match even if they are out of phase in the time axis.</a:t>
            </a:r>
          </a:p>
        </p:txBody>
      </p: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733425" y="3325813"/>
            <a:ext cx="3638550" cy="82550"/>
            <a:chOff x="462" y="2091"/>
            <a:chExt cx="2292" cy="52"/>
          </a:xfrm>
        </p:grpSpPr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462" y="2143"/>
              <a:ext cx="2292" cy="0"/>
            </a:xfrm>
            <a:prstGeom prst="line">
              <a:avLst/>
            </a:prstGeom>
            <a:noFill/>
            <a:ln w="19050">
              <a:solidFill>
                <a:srgbClr val="00264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894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1315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1737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2158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2580" y="2091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4705350" y="3327400"/>
            <a:ext cx="3638550" cy="82550"/>
            <a:chOff x="462" y="2091"/>
            <a:chExt cx="2292" cy="52"/>
          </a:xfrm>
        </p:grpSpPr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462" y="2143"/>
              <a:ext cx="2292" cy="0"/>
            </a:xfrm>
            <a:prstGeom prst="line">
              <a:avLst/>
            </a:prstGeom>
            <a:noFill/>
            <a:ln w="19050">
              <a:solidFill>
                <a:srgbClr val="00264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894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1315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1737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2158" y="2092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2580" y="2091"/>
              <a:ext cx="0" cy="48"/>
            </a:xfrm>
            <a:prstGeom prst="line">
              <a:avLst/>
            </a:prstGeom>
            <a:noFill/>
            <a:ln w="12700">
              <a:solidFill>
                <a:srgbClr val="00264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742950" y="2438400"/>
            <a:ext cx="0" cy="6096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2800350" y="1752600"/>
            <a:ext cx="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257675" y="2143125"/>
            <a:ext cx="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741363" y="1752600"/>
            <a:ext cx="3516312" cy="676275"/>
            <a:chOff x="678" y="1872"/>
            <a:chExt cx="2215" cy="426"/>
          </a:xfrm>
        </p:grpSpPr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678" y="2298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 flipV="1">
              <a:off x="804" y="2250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 flipV="1">
              <a:off x="1062" y="2106"/>
              <a:ext cx="259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>
              <a:off x="936" y="2250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34"/>
            <p:cNvSpPr>
              <a:spLocks noChangeShapeType="1"/>
            </p:cNvSpPr>
            <p:nvPr/>
          </p:nvSpPr>
          <p:spPr bwMode="auto">
            <a:xfrm>
              <a:off x="1320" y="210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 flipV="1">
              <a:off x="1446" y="2010"/>
              <a:ext cx="144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 flipV="1">
              <a:off x="1584" y="1872"/>
              <a:ext cx="138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37"/>
            <p:cNvSpPr>
              <a:spLocks noChangeShapeType="1"/>
            </p:cNvSpPr>
            <p:nvPr/>
          </p:nvSpPr>
          <p:spPr bwMode="auto">
            <a:xfrm>
              <a:off x="1716" y="1872"/>
              <a:ext cx="3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2490" y="201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39"/>
            <p:cNvSpPr>
              <a:spLocks noChangeAspect="1" noChangeShapeType="1"/>
            </p:cNvSpPr>
            <p:nvPr/>
          </p:nvSpPr>
          <p:spPr bwMode="auto">
            <a:xfrm>
              <a:off x="2622" y="2016"/>
              <a:ext cx="271" cy="10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40"/>
            <p:cNvSpPr>
              <a:spLocks noChangeShapeType="1"/>
            </p:cNvSpPr>
            <p:nvPr/>
          </p:nvSpPr>
          <p:spPr bwMode="auto">
            <a:xfrm>
              <a:off x="2358" y="1968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41"/>
            <p:cNvSpPr>
              <a:spLocks noChangeShapeType="1"/>
            </p:cNvSpPr>
            <p:nvPr/>
          </p:nvSpPr>
          <p:spPr bwMode="auto">
            <a:xfrm>
              <a:off x="2100" y="1872"/>
              <a:ext cx="265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8" name="Group 42"/>
          <p:cNvGrpSpPr>
            <a:grpSpLocks/>
          </p:cNvGrpSpPr>
          <p:nvPr/>
        </p:nvGrpSpPr>
        <p:grpSpPr bwMode="auto">
          <a:xfrm>
            <a:off x="742950" y="2219325"/>
            <a:ext cx="3514725" cy="838200"/>
            <a:chOff x="678" y="2154"/>
            <a:chExt cx="2214" cy="528"/>
          </a:xfrm>
        </p:grpSpPr>
        <p:sp>
          <p:nvSpPr>
            <p:cNvPr id="4139" name="Line 43"/>
            <p:cNvSpPr>
              <a:spLocks noChangeShapeType="1"/>
            </p:cNvSpPr>
            <p:nvPr/>
          </p:nvSpPr>
          <p:spPr bwMode="auto">
            <a:xfrm>
              <a:off x="678" y="2682"/>
              <a:ext cx="3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44"/>
            <p:cNvSpPr>
              <a:spLocks noChangeShapeType="1"/>
            </p:cNvSpPr>
            <p:nvPr/>
          </p:nvSpPr>
          <p:spPr bwMode="auto">
            <a:xfrm flipV="1">
              <a:off x="1062" y="2634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45"/>
            <p:cNvSpPr>
              <a:spLocks noChangeShapeType="1"/>
            </p:cNvSpPr>
            <p:nvPr/>
          </p:nvSpPr>
          <p:spPr bwMode="auto">
            <a:xfrm flipV="1">
              <a:off x="1320" y="2490"/>
              <a:ext cx="259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46"/>
            <p:cNvSpPr>
              <a:spLocks noChangeShapeType="1"/>
            </p:cNvSpPr>
            <p:nvPr/>
          </p:nvSpPr>
          <p:spPr bwMode="auto">
            <a:xfrm>
              <a:off x="1194" y="2634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47"/>
            <p:cNvSpPr>
              <a:spLocks noChangeShapeType="1"/>
            </p:cNvSpPr>
            <p:nvPr/>
          </p:nvSpPr>
          <p:spPr bwMode="auto">
            <a:xfrm>
              <a:off x="1578" y="2490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 flipV="1">
              <a:off x="1698" y="2400"/>
              <a:ext cx="1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49"/>
            <p:cNvSpPr>
              <a:spLocks noChangeShapeType="1"/>
            </p:cNvSpPr>
            <p:nvPr/>
          </p:nvSpPr>
          <p:spPr bwMode="auto">
            <a:xfrm flipV="1">
              <a:off x="1836" y="2166"/>
              <a:ext cx="138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>
              <a:off x="1968" y="2154"/>
              <a:ext cx="127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>
              <a:off x="2220" y="2298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Line 52"/>
            <p:cNvSpPr>
              <a:spLocks noChangeShapeType="1"/>
            </p:cNvSpPr>
            <p:nvPr/>
          </p:nvSpPr>
          <p:spPr bwMode="auto">
            <a:xfrm>
              <a:off x="2094" y="2250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Line 53"/>
            <p:cNvSpPr>
              <a:spLocks noChangeShapeType="1"/>
            </p:cNvSpPr>
            <p:nvPr/>
          </p:nvSpPr>
          <p:spPr bwMode="auto">
            <a:xfrm>
              <a:off x="2346" y="2298"/>
              <a:ext cx="259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Line 54"/>
            <p:cNvSpPr>
              <a:spLocks noChangeShapeType="1"/>
            </p:cNvSpPr>
            <p:nvPr/>
          </p:nvSpPr>
          <p:spPr bwMode="auto">
            <a:xfrm>
              <a:off x="2604" y="239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1" name="Line 55"/>
          <p:cNvSpPr>
            <a:spLocks noChangeShapeType="1"/>
          </p:cNvSpPr>
          <p:nvPr/>
        </p:nvSpPr>
        <p:spPr bwMode="auto">
          <a:xfrm>
            <a:off x="952500" y="2438400"/>
            <a:ext cx="0" cy="6096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3" name="Line 57"/>
          <p:cNvSpPr>
            <a:spLocks noChangeShapeType="1"/>
          </p:cNvSpPr>
          <p:nvPr/>
        </p:nvSpPr>
        <p:spPr bwMode="auto">
          <a:xfrm>
            <a:off x="1362075" y="2352675"/>
            <a:ext cx="0" cy="703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4" name="Line 58"/>
          <p:cNvSpPr>
            <a:spLocks noChangeShapeType="1"/>
          </p:cNvSpPr>
          <p:nvPr/>
        </p:nvSpPr>
        <p:spPr bwMode="auto">
          <a:xfrm>
            <a:off x="1562100" y="2247900"/>
            <a:ext cx="0" cy="72231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1771650" y="2133600"/>
            <a:ext cx="0" cy="8413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6" name="Line 60"/>
          <p:cNvSpPr>
            <a:spLocks noChangeShapeType="1"/>
          </p:cNvSpPr>
          <p:nvPr/>
        </p:nvSpPr>
        <p:spPr bwMode="auto">
          <a:xfrm>
            <a:off x="1971675" y="2124075"/>
            <a:ext cx="0" cy="72231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7" name="Line 61"/>
          <p:cNvSpPr>
            <a:spLocks noChangeShapeType="1"/>
          </p:cNvSpPr>
          <p:nvPr/>
        </p:nvSpPr>
        <p:spPr bwMode="auto">
          <a:xfrm>
            <a:off x="2181225" y="1990725"/>
            <a:ext cx="0" cy="7493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" name="Line 62"/>
          <p:cNvSpPr>
            <a:spLocks noChangeShapeType="1"/>
          </p:cNvSpPr>
          <p:nvPr/>
        </p:nvSpPr>
        <p:spPr bwMode="auto">
          <a:xfrm>
            <a:off x="2390775" y="1762125"/>
            <a:ext cx="0" cy="9683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>
            <a:off x="2590800" y="1762125"/>
            <a:ext cx="0" cy="812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0" name="Line 64"/>
          <p:cNvSpPr>
            <a:spLocks noChangeShapeType="1"/>
          </p:cNvSpPr>
          <p:nvPr/>
        </p:nvSpPr>
        <p:spPr bwMode="auto">
          <a:xfrm>
            <a:off x="3009900" y="1752600"/>
            <a:ext cx="0" cy="6127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1" name="Line 65"/>
          <p:cNvSpPr>
            <a:spLocks noChangeShapeType="1"/>
          </p:cNvSpPr>
          <p:nvPr/>
        </p:nvSpPr>
        <p:spPr bwMode="auto">
          <a:xfrm>
            <a:off x="3209925" y="1838325"/>
            <a:ext cx="0" cy="6127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2" name="Line 66"/>
          <p:cNvSpPr>
            <a:spLocks noChangeShapeType="1"/>
          </p:cNvSpPr>
          <p:nvPr/>
        </p:nvSpPr>
        <p:spPr bwMode="auto">
          <a:xfrm>
            <a:off x="3419475" y="1905000"/>
            <a:ext cx="0" cy="54768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3" name="Line 67"/>
          <p:cNvSpPr>
            <a:spLocks noChangeShapeType="1"/>
          </p:cNvSpPr>
          <p:nvPr/>
        </p:nvSpPr>
        <p:spPr bwMode="auto">
          <a:xfrm>
            <a:off x="3609975" y="1981200"/>
            <a:ext cx="0" cy="54768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4" name="Line 68"/>
          <p:cNvSpPr>
            <a:spLocks noChangeShapeType="1"/>
          </p:cNvSpPr>
          <p:nvPr/>
        </p:nvSpPr>
        <p:spPr bwMode="auto">
          <a:xfrm>
            <a:off x="3819525" y="1990725"/>
            <a:ext cx="0" cy="6127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5" name="Line 69"/>
          <p:cNvSpPr>
            <a:spLocks noChangeShapeType="1"/>
          </p:cNvSpPr>
          <p:nvPr/>
        </p:nvSpPr>
        <p:spPr bwMode="auto">
          <a:xfrm>
            <a:off x="4038600" y="2057400"/>
            <a:ext cx="0" cy="54768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6" name="Line 70"/>
          <p:cNvSpPr>
            <a:spLocks noChangeShapeType="1"/>
          </p:cNvSpPr>
          <p:nvPr/>
        </p:nvSpPr>
        <p:spPr bwMode="auto">
          <a:xfrm>
            <a:off x="4733925" y="2400300"/>
            <a:ext cx="0" cy="6096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7" name="Line 71"/>
          <p:cNvSpPr>
            <a:spLocks noChangeShapeType="1"/>
          </p:cNvSpPr>
          <p:nvPr/>
        </p:nvSpPr>
        <p:spPr bwMode="auto">
          <a:xfrm>
            <a:off x="4924425" y="2390775"/>
            <a:ext cx="438150" cy="63023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8" name="Line 72"/>
          <p:cNvSpPr>
            <a:spLocks noChangeShapeType="1"/>
          </p:cNvSpPr>
          <p:nvPr/>
        </p:nvSpPr>
        <p:spPr bwMode="auto">
          <a:xfrm>
            <a:off x="4724400" y="2400300"/>
            <a:ext cx="228600" cy="6096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9" name="Line 73"/>
          <p:cNvSpPr>
            <a:spLocks noChangeShapeType="1"/>
          </p:cNvSpPr>
          <p:nvPr/>
        </p:nvSpPr>
        <p:spPr bwMode="auto">
          <a:xfrm>
            <a:off x="4724400" y="2398713"/>
            <a:ext cx="438150" cy="630237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1" name="Line 75"/>
          <p:cNvSpPr>
            <a:spLocks noChangeAspect="1" noChangeShapeType="1"/>
          </p:cNvSpPr>
          <p:nvPr/>
        </p:nvSpPr>
        <p:spPr bwMode="auto">
          <a:xfrm>
            <a:off x="5343525" y="2328863"/>
            <a:ext cx="420688" cy="604837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2" name="Line 76"/>
          <p:cNvSpPr>
            <a:spLocks noChangeAspect="1" noChangeShapeType="1"/>
          </p:cNvSpPr>
          <p:nvPr/>
        </p:nvSpPr>
        <p:spPr bwMode="auto">
          <a:xfrm>
            <a:off x="5551488" y="2209800"/>
            <a:ext cx="420687" cy="60483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3" name="Line 77"/>
          <p:cNvSpPr>
            <a:spLocks noChangeAspect="1" noChangeShapeType="1"/>
          </p:cNvSpPr>
          <p:nvPr/>
        </p:nvSpPr>
        <p:spPr bwMode="auto">
          <a:xfrm>
            <a:off x="5751513" y="2105025"/>
            <a:ext cx="420687" cy="60483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4" name="Line 78"/>
          <p:cNvSpPr>
            <a:spLocks noChangeAspect="1" noChangeShapeType="1"/>
          </p:cNvSpPr>
          <p:nvPr/>
        </p:nvSpPr>
        <p:spPr bwMode="auto">
          <a:xfrm>
            <a:off x="5961063" y="2105025"/>
            <a:ext cx="420687" cy="60483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5" name="Line 79"/>
          <p:cNvSpPr>
            <a:spLocks noChangeAspect="1" noChangeShapeType="1"/>
          </p:cNvSpPr>
          <p:nvPr/>
        </p:nvSpPr>
        <p:spPr bwMode="auto">
          <a:xfrm>
            <a:off x="6172200" y="1943100"/>
            <a:ext cx="420688" cy="60483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6" name="Line 80"/>
          <p:cNvSpPr>
            <a:spLocks noChangeShapeType="1"/>
          </p:cNvSpPr>
          <p:nvPr/>
        </p:nvSpPr>
        <p:spPr bwMode="auto">
          <a:xfrm>
            <a:off x="6391275" y="1733550"/>
            <a:ext cx="3810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7" name="Line 81"/>
          <p:cNvSpPr>
            <a:spLocks noChangeShapeType="1"/>
          </p:cNvSpPr>
          <p:nvPr/>
        </p:nvSpPr>
        <p:spPr bwMode="auto">
          <a:xfrm rot="218730">
            <a:off x="6572250" y="1733550"/>
            <a:ext cx="2286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" name="Line 82"/>
          <p:cNvSpPr>
            <a:spLocks noChangeShapeType="1"/>
          </p:cNvSpPr>
          <p:nvPr/>
        </p:nvSpPr>
        <p:spPr bwMode="auto">
          <a:xfrm>
            <a:off x="6791325" y="1724025"/>
            <a:ext cx="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9" name="Line 83"/>
          <p:cNvSpPr>
            <a:spLocks noChangeShapeType="1"/>
          </p:cNvSpPr>
          <p:nvPr/>
        </p:nvSpPr>
        <p:spPr bwMode="auto">
          <a:xfrm rot="21381270" flipH="1">
            <a:off x="6781800" y="1733550"/>
            <a:ext cx="2286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0" name="Line 84"/>
          <p:cNvSpPr>
            <a:spLocks noChangeShapeType="1"/>
          </p:cNvSpPr>
          <p:nvPr/>
        </p:nvSpPr>
        <p:spPr bwMode="auto">
          <a:xfrm>
            <a:off x="8239125" y="2105025"/>
            <a:ext cx="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1" name="Line 85"/>
          <p:cNvSpPr>
            <a:spLocks noChangeShapeType="1"/>
          </p:cNvSpPr>
          <p:nvPr/>
        </p:nvSpPr>
        <p:spPr bwMode="auto">
          <a:xfrm flipH="1">
            <a:off x="8020050" y="2114550"/>
            <a:ext cx="2286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2" name="Line 86"/>
          <p:cNvSpPr>
            <a:spLocks noChangeShapeType="1"/>
          </p:cNvSpPr>
          <p:nvPr/>
        </p:nvSpPr>
        <p:spPr bwMode="auto">
          <a:xfrm flipH="1">
            <a:off x="7791450" y="2114550"/>
            <a:ext cx="4572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3" name="Line 87"/>
          <p:cNvSpPr>
            <a:spLocks noChangeShapeType="1"/>
          </p:cNvSpPr>
          <p:nvPr/>
        </p:nvSpPr>
        <p:spPr bwMode="auto">
          <a:xfrm flipH="1">
            <a:off x="7600950" y="2038350"/>
            <a:ext cx="4572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4" name="Line 88"/>
          <p:cNvSpPr>
            <a:spLocks noChangeAspect="1" noChangeShapeType="1"/>
          </p:cNvSpPr>
          <p:nvPr/>
        </p:nvSpPr>
        <p:spPr bwMode="auto">
          <a:xfrm flipH="1">
            <a:off x="7391400" y="1971675"/>
            <a:ext cx="447675" cy="4476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5" name="Line 89"/>
          <p:cNvSpPr>
            <a:spLocks noChangeShapeType="1"/>
          </p:cNvSpPr>
          <p:nvPr/>
        </p:nvSpPr>
        <p:spPr bwMode="auto">
          <a:xfrm flipH="1">
            <a:off x="7181850" y="1952625"/>
            <a:ext cx="4572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6" name="Line 90"/>
          <p:cNvSpPr>
            <a:spLocks noChangeShapeType="1"/>
          </p:cNvSpPr>
          <p:nvPr/>
        </p:nvSpPr>
        <p:spPr bwMode="auto">
          <a:xfrm flipH="1">
            <a:off x="6981825" y="1885950"/>
            <a:ext cx="4572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7" name="Line 91"/>
          <p:cNvSpPr>
            <a:spLocks noChangeShapeType="1"/>
          </p:cNvSpPr>
          <p:nvPr/>
        </p:nvSpPr>
        <p:spPr bwMode="auto">
          <a:xfrm flipH="1">
            <a:off x="6991350" y="1809750"/>
            <a:ext cx="228600" cy="5334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88" name="Group 92"/>
          <p:cNvGrpSpPr>
            <a:grpSpLocks/>
          </p:cNvGrpSpPr>
          <p:nvPr/>
        </p:nvGrpSpPr>
        <p:grpSpPr bwMode="auto">
          <a:xfrm>
            <a:off x="4732338" y="1724025"/>
            <a:ext cx="3516312" cy="676275"/>
            <a:chOff x="678" y="1872"/>
            <a:chExt cx="2215" cy="426"/>
          </a:xfrm>
        </p:grpSpPr>
        <p:sp>
          <p:nvSpPr>
            <p:cNvPr id="4189" name="Line 93"/>
            <p:cNvSpPr>
              <a:spLocks noChangeShapeType="1"/>
            </p:cNvSpPr>
            <p:nvPr/>
          </p:nvSpPr>
          <p:spPr bwMode="auto">
            <a:xfrm>
              <a:off x="678" y="2298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Line 94"/>
            <p:cNvSpPr>
              <a:spLocks noChangeShapeType="1"/>
            </p:cNvSpPr>
            <p:nvPr/>
          </p:nvSpPr>
          <p:spPr bwMode="auto">
            <a:xfrm flipV="1">
              <a:off x="804" y="2250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Line 95"/>
            <p:cNvSpPr>
              <a:spLocks noChangeShapeType="1"/>
            </p:cNvSpPr>
            <p:nvPr/>
          </p:nvSpPr>
          <p:spPr bwMode="auto">
            <a:xfrm flipV="1">
              <a:off x="1062" y="2106"/>
              <a:ext cx="259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Line 96"/>
            <p:cNvSpPr>
              <a:spLocks noChangeShapeType="1"/>
            </p:cNvSpPr>
            <p:nvPr/>
          </p:nvSpPr>
          <p:spPr bwMode="auto">
            <a:xfrm>
              <a:off x="936" y="2250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3" name="Line 97"/>
            <p:cNvSpPr>
              <a:spLocks noChangeShapeType="1"/>
            </p:cNvSpPr>
            <p:nvPr/>
          </p:nvSpPr>
          <p:spPr bwMode="auto">
            <a:xfrm>
              <a:off x="1320" y="210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4" name="Line 98"/>
            <p:cNvSpPr>
              <a:spLocks noChangeShapeType="1"/>
            </p:cNvSpPr>
            <p:nvPr/>
          </p:nvSpPr>
          <p:spPr bwMode="auto">
            <a:xfrm flipV="1">
              <a:off x="1446" y="2010"/>
              <a:ext cx="144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Line 99"/>
            <p:cNvSpPr>
              <a:spLocks noChangeShapeType="1"/>
            </p:cNvSpPr>
            <p:nvPr/>
          </p:nvSpPr>
          <p:spPr bwMode="auto">
            <a:xfrm flipV="1">
              <a:off x="1584" y="1872"/>
              <a:ext cx="138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Line 100"/>
            <p:cNvSpPr>
              <a:spLocks noChangeShapeType="1"/>
            </p:cNvSpPr>
            <p:nvPr/>
          </p:nvSpPr>
          <p:spPr bwMode="auto">
            <a:xfrm>
              <a:off x="1716" y="1872"/>
              <a:ext cx="3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Line 101"/>
            <p:cNvSpPr>
              <a:spLocks noChangeShapeType="1"/>
            </p:cNvSpPr>
            <p:nvPr/>
          </p:nvSpPr>
          <p:spPr bwMode="auto">
            <a:xfrm>
              <a:off x="2490" y="201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Line 102"/>
            <p:cNvSpPr>
              <a:spLocks noChangeAspect="1" noChangeShapeType="1"/>
            </p:cNvSpPr>
            <p:nvPr/>
          </p:nvSpPr>
          <p:spPr bwMode="auto">
            <a:xfrm>
              <a:off x="2622" y="2016"/>
              <a:ext cx="271" cy="10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Line 103"/>
            <p:cNvSpPr>
              <a:spLocks noChangeShapeType="1"/>
            </p:cNvSpPr>
            <p:nvPr/>
          </p:nvSpPr>
          <p:spPr bwMode="auto">
            <a:xfrm>
              <a:off x="2358" y="1968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Line 104"/>
            <p:cNvSpPr>
              <a:spLocks noChangeShapeType="1"/>
            </p:cNvSpPr>
            <p:nvPr/>
          </p:nvSpPr>
          <p:spPr bwMode="auto">
            <a:xfrm>
              <a:off x="2100" y="1872"/>
              <a:ext cx="265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1" name="Group 105"/>
          <p:cNvGrpSpPr>
            <a:grpSpLocks/>
          </p:cNvGrpSpPr>
          <p:nvPr/>
        </p:nvGrpSpPr>
        <p:grpSpPr bwMode="auto">
          <a:xfrm>
            <a:off x="4733925" y="2190750"/>
            <a:ext cx="3514725" cy="838200"/>
            <a:chOff x="678" y="2154"/>
            <a:chExt cx="2214" cy="528"/>
          </a:xfrm>
        </p:grpSpPr>
        <p:sp>
          <p:nvSpPr>
            <p:cNvPr id="4202" name="Line 106"/>
            <p:cNvSpPr>
              <a:spLocks noChangeShapeType="1"/>
            </p:cNvSpPr>
            <p:nvPr/>
          </p:nvSpPr>
          <p:spPr bwMode="auto">
            <a:xfrm>
              <a:off x="678" y="2682"/>
              <a:ext cx="3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Line 107"/>
            <p:cNvSpPr>
              <a:spLocks noChangeShapeType="1"/>
            </p:cNvSpPr>
            <p:nvPr/>
          </p:nvSpPr>
          <p:spPr bwMode="auto">
            <a:xfrm flipV="1">
              <a:off x="1062" y="2634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Line 108"/>
            <p:cNvSpPr>
              <a:spLocks noChangeShapeType="1"/>
            </p:cNvSpPr>
            <p:nvPr/>
          </p:nvSpPr>
          <p:spPr bwMode="auto">
            <a:xfrm flipV="1">
              <a:off x="1320" y="2490"/>
              <a:ext cx="259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Line 109"/>
            <p:cNvSpPr>
              <a:spLocks noChangeShapeType="1"/>
            </p:cNvSpPr>
            <p:nvPr/>
          </p:nvSpPr>
          <p:spPr bwMode="auto">
            <a:xfrm>
              <a:off x="1194" y="2634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" name="Line 110"/>
            <p:cNvSpPr>
              <a:spLocks noChangeShapeType="1"/>
            </p:cNvSpPr>
            <p:nvPr/>
          </p:nvSpPr>
          <p:spPr bwMode="auto">
            <a:xfrm>
              <a:off x="1578" y="2490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Line 111"/>
            <p:cNvSpPr>
              <a:spLocks noChangeShapeType="1"/>
            </p:cNvSpPr>
            <p:nvPr/>
          </p:nvSpPr>
          <p:spPr bwMode="auto">
            <a:xfrm flipV="1">
              <a:off x="1698" y="2400"/>
              <a:ext cx="1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Line 112"/>
            <p:cNvSpPr>
              <a:spLocks noChangeShapeType="1"/>
            </p:cNvSpPr>
            <p:nvPr/>
          </p:nvSpPr>
          <p:spPr bwMode="auto">
            <a:xfrm flipV="1">
              <a:off x="1836" y="2166"/>
              <a:ext cx="138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Line 113"/>
            <p:cNvSpPr>
              <a:spLocks noChangeShapeType="1"/>
            </p:cNvSpPr>
            <p:nvPr/>
          </p:nvSpPr>
          <p:spPr bwMode="auto">
            <a:xfrm>
              <a:off x="1968" y="2154"/>
              <a:ext cx="127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" name="Line 114"/>
            <p:cNvSpPr>
              <a:spLocks noChangeShapeType="1"/>
            </p:cNvSpPr>
            <p:nvPr/>
          </p:nvSpPr>
          <p:spPr bwMode="auto">
            <a:xfrm>
              <a:off x="2220" y="2298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Line 115"/>
            <p:cNvSpPr>
              <a:spLocks noChangeShapeType="1"/>
            </p:cNvSpPr>
            <p:nvPr/>
          </p:nvSpPr>
          <p:spPr bwMode="auto">
            <a:xfrm>
              <a:off x="2094" y="2250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" name="Line 116"/>
            <p:cNvSpPr>
              <a:spLocks noChangeShapeType="1"/>
            </p:cNvSpPr>
            <p:nvPr/>
          </p:nvSpPr>
          <p:spPr bwMode="auto">
            <a:xfrm>
              <a:off x="2346" y="2298"/>
              <a:ext cx="259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Line 117"/>
            <p:cNvSpPr>
              <a:spLocks noChangeShapeType="1"/>
            </p:cNvSpPr>
            <p:nvPr/>
          </p:nvSpPr>
          <p:spPr bwMode="auto">
            <a:xfrm>
              <a:off x="2604" y="239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4" name="Rectangle 96"/>
          <p:cNvSpPr>
            <a:spLocks noChangeArrowheads="1"/>
          </p:cNvSpPr>
          <p:nvPr/>
        </p:nvSpPr>
        <p:spPr bwMode="auto">
          <a:xfrm>
            <a:off x="1181100" y="4457700"/>
            <a:ext cx="239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600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endParaRPr lang="en-US" altLang="en-US" sz="1600" b="1" i="1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65" name="Rectangle 97"/>
          <p:cNvSpPr>
            <a:spLocks noChangeArrowheads="1"/>
          </p:cNvSpPr>
          <p:nvPr/>
        </p:nvSpPr>
        <p:spPr bwMode="auto">
          <a:xfrm>
            <a:off x="3019425" y="21336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endParaRPr lang="en-US" altLang="en-US" sz="16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16025" y="240030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216025" y="571500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32338" y="21621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436688" y="21621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6200" y="5676900"/>
            <a:ext cx="1047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Monotype Corsiva" panose="03010101010201010101" pitchFamily="66" charset="0"/>
              </a:rPr>
              <a:t>Time Series B</a:t>
            </a:r>
            <a:endParaRPr lang="en-US" altLang="en-US" sz="1400" b="1" i="1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162050" y="1762125"/>
            <a:ext cx="1219200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Monotype Corsiva" panose="03010101010201010101" pitchFamily="66" charset="0"/>
              </a:rPr>
              <a:t>Time Series A</a:t>
            </a:r>
            <a:endParaRPr lang="en-US" altLang="en-US" sz="1400" b="1" i="1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 rot="5400000">
            <a:off x="1397001" y="2538412"/>
            <a:ext cx="3509962" cy="3509963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1" name="Group 13"/>
          <p:cNvGrpSpPr>
            <a:grpSpLocks/>
          </p:cNvGrpSpPr>
          <p:nvPr/>
        </p:nvGrpSpPr>
        <p:grpSpPr bwMode="auto">
          <a:xfrm rot="5400000">
            <a:off x="1618456" y="2540795"/>
            <a:ext cx="3057525" cy="3509962"/>
            <a:chOff x="1488" y="1101"/>
            <a:chExt cx="1926" cy="2211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251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264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2772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290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302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3157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328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341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148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161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174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>
              <a:off x="187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2001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213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225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238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8" name="Group 30"/>
          <p:cNvGrpSpPr>
            <a:grpSpLocks/>
          </p:cNvGrpSpPr>
          <p:nvPr/>
        </p:nvGrpSpPr>
        <p:grpSpPr bwMode="auto">
          <a:xfrm rot="10800000">
            <a:off x="1622425" y="2538413"/>
            <a:ext cx="3057525" cy="3509962"/>
            <a:chOff x="3594" y="1197"/>
            <a:chExt cx="1926" cy="2211"/>
          </a:xfrm>
        </p:grpSpPr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>
              <a:off x="462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474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>
              <a:off x="4878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>
              <a:off x="500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>
              <a:off x="513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5263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>
              <a:off x="539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>
              <a:off x="552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>
              <a:off x="359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372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>
              <a:off x="385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>
              <a:off x="397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>
              <a:off x="4107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44"/>
            <p:cNvSpPr>
              <a:spLocks noChangeShapeType="1"/>
            </p:cNvSpPr>
            <p:nvPr/>
          </p:nvSpPr>
          <p:spPr bwMode="auto">
            <a:xfrm>
              <a:off x="423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45"/>
            <p:cNvSpPr>
              <a:spLocks noChangeShapeType="1"/>
            </p:cNvSpPr>
            <p:nvPr/>
          </p:nvSpPr>
          <p:spPr bwMode="auto">
            <a:xfrm>
              <a:off x="436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449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5" name="Oval 47"/>
          <p:cNvSpPr>
            <a:spLocks noChangeArrowheads="1"/>
          </p:cNvSpPr>
          <p:nvPr/>
        </p:nvSpPr>
        <p:spPr bwMode="auto">
          <a:xfrm rot="5400000">
            <a:off x="4295775" y="25812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Oval 48"/>
          <p:cNvSpPr>
            <a:spLocks noChangeArrowheads="1"/>
          </p:cNvSpPr>
          <p:nvPr/>
        </p:nvSpPr>
        <p:spPr bwMode="auto">
          <a:xfrm rot="5400000">
            <a:off x="4095750" y="279082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 rot="5400000">
            <a:off x="3895725" y="299085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Oval 50"/>
          <p:cNvSpPr>
            <a:spLocks noChangeArrowheads="1"/>
          </p:cNvSpPr>
          <p:nvPr/>
        </p:nvSpPr>
        <p:spPr bwMode="auto">
          <a:xfrm rot="5400000">
            <a:off x="3686175" y="31908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9" name="Oval 51"/>
          <p:cNvSpPr>
            <a:spLocks noChangeArrowheads="1"/>
          </p:cNvSpPr>
          <p:nvPr/>
        </p:nvSpPr>
        <p:spPr bwMode="auto">
          <a:xfrm rot="5400000">
            <a:off x="3486150" y="36099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Oval 52"/>
          <p:cNvSpPr>
            <a:spLocks noChangeArrowheads="1"/>
          </p:cNvSpPr>
          <p:nvPr/>
        </p:nvSpPr>
        <p:spPr bwMode="auto">
          <a:xfrm rot="5400000">
            <a:off x="3486150" y="340042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1" name="Oval 53"/>
          <p:cNvSpPr>
            <a:spLocks noChangeArrowheads="1"/>
          </p:cNvSpPr>
          <p:nvPr/>
        </p:nvSpPr>
        <p:spPr bwMode="auto">
          <a:xfrm rot="5400000">
            <a:off x="3281363" y="3805238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 rot="5400000">
            <a:off x="3281363" y="4427538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Oval 55"/>
          <p:cNvSpPr>
            <a:spLocks noChangeArrowheads="1"/>
          </p:cNvSpPr>
          <p:nvPr/>
        </p:nvSpPr>
        <p:spPr bwMode="auto">
          <a:xfrm rot="5400000">
            <a:off x="2867025" y="483870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 rot="5400000">
            <a:off x="1638300" y="58578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5" name="Oval 57"/>
          <p:cNvSpPr>
            <a:spLocks noChangeArrowheads="1"/>
          </p:cNvSpPr>
          <p:nvPr/>
        </p:nvSpPr>
        <p:spPr bwMode="auto">
          <a:xfrm rot="5400000">
            <a:off x="1847850" y="58578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6" name="Oval 58"/>
          <p:cNvSpPr>
            <a:spLocks noChangeArrowheads="1"/>
          </p:cNvSpPr>
          <p:nvPr/>
        </p:nvSpPr>
        <p:spPr bwMode="auto">
          <a:xfrm rot="5400000">
            <a:off x="2047875" y="563880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 rot="5400000">
            <a:off x="2257425" y="54387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 rot="5400000">
            <a:off x="2457450" y="523875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rot="5400000">
            <a:off x="2657475" y="502920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rot="5400000">
            <a:off x="3281363" y="42195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Oval 63"/>
          <p:cNvSpPr>
            <a:spLocks noChangeArrowheads="1"/>
          </p:cNvSpPr>
          <p:nvPr/>
        </p:nvSpPr>
        <p:spPr bwMode="auto">
          <a:xfrm rot="5400000">
            <a:off x="4505325" y="25812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2" name="Oval 64"/>
          <p:cNvSpPr>
            <a:spLocks noChangeArrowheads="1"/>
          </p:cNvSpPr>
          <p:nvPr/>
        </p:nvSpPr>
        <p:spPr bwMode="auto">
          <a:xfrm rot="5400000">
            <a:off x="3281363" y="401002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33" name="Group 65"/>
          <p:cNvGrpSpPr>
            <a:grpSpLocks/>
          </p:cNvGrpSpPr>
          <p:nvPr/>
        </p:nvGrpSpPr>
        <p:grpSpPr bwMode="auto">
          <a:xfrm>
            <a:off x="1371600" y="1447800"/>
            <a:ext cx="3514725" cy="838200"/>
            <a:chOff x="678" y="2154"/>
            <a:chExt cx="2214" cy="528"/>
          </a:xfrm>
        </p:grpSpPr>
        <p:sp>
          <p:nvSpPr>
            <p:cNvPr id="7234" name="Line 66"/>
            <p:cNvSpPr>
              <a:spLocks noChangeShapeType="1"/>
            </p:cNvSpPr>
            <p:nvPr/>
          </p:nvSpPr>
          <p:spPr bwMode="auto">
            <a:xfrm>
              <a:off x="678" y="2682"/>
              <a:ext cx="3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Line 67"/>
            <p:cNvSpPr>
              <a:spLocks noChangeShapeType="1"/>
            </p:cNvSpPr>
            <p:nvPr/>
          </p:nvSpPr>
          <p:spPr bwMode="auto">
            <a:xfrm flipV="1">
              <a:off x="1062" y="2634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Line 68"/>
            <p:cNvSpPr>
              <a:spLocks noChangeShapeType="1"/>
            </p:cNvSpPr>
            <p:nvPr/>
          </p:nvSpPr>
          <p:spPr bwMode="auto">
            <a:xfrm flipV="1">
              <a:off x="1320" y="2490"/>
              <a:ext cx="259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Line 69"/>
            <p:cNvSpPr>
              <a:spLocks noChangeShapeType="1"/>
            </p:cNvSpPr>
            <p:nvPr/>
          </p:nvSpPr>
          <p:spPr bwMode="auto">
            <a:xfrm>
              <a:off x="1194" y="2634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Line 70"/>
            <p:cNvSpPr>
              <a:spLocks noChangeShapeType="1"/>
            </p:cNvSpPr>
            <p:nvPr/>
          </p:nvSpPr>
          <p:spPr bwMode="auto">
            <a:xfrm>
              <a:off x="1578" y="2490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Line 71"/>
            <p:cNvSpPr>
              <a:spLocks noChangeShapeType="1"/>
            </p:cNvSpPr>
            <p:nvPr/>
          </p:nvSpPr>
          <p:spPr bwMode="auto">
            <a:xfrm flipV="1">
              <a:off x="1698" y="2400"/>
              <a:ext cx="1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Line 72"/>
            <p:cNvSpPr>
              <a:spLocks noChangeShapeType="1"/>
            </p:cNvSpPr>
            <p:nvPr/>
          </p:nvSpPr>
          <p:spPr bwMode="auto">
            <a:xfrm flipV="1">
              <a:off x="1836" y="2166"/>
              <a:ext cx="138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Line 73"/>
            <p:cNvSpPr>
              <a:spLocks noChangeShapeType="1"/>
            </p:cNvSpPr>
            <p:nvPr/>
          </p:nvSpPr>
          <p:spPr bwMode="auto">
            <a:xfrm>
              <a:off x="1968" y="2154"/>
              <a:ext cx="127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Line 74"/>
            <p:cNvSpPr>
              <a:spLocks noChangeShapeType="1"/>
            </p:cNvSpPr>
            <p:nvPr/>
          </p:nvSpPr>
          <p:spPr bwMode="auto">
            <a:xfrm>
              <a:off x="2220" y="2298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Line 75"/>
            <p:cNvSpPr>
              <a:spLocks noChangeShapeType="1"/>
            </p:cNvSpPr>
            <p:nvPr/>
          </p:nvSpPr>
          <p:spPr bwMode="auto">
            <a:xfrm>
              <a:off x="2094" y="2250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Line 76"/>
            <p:cNvSpPr>
              <a:spLocks noChangeShapeType="1"/>
            </p:cNvSpPr>
            <p:nvPr/>
          </p:nvSpPr>
          <p:spPr bwMode="auto">
            <a:xfrm>
              <a:off x="2346" y="2298"/>
              <a:ext cx="259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Line 77"/>
            <p:cNvSpPr>
              <a:spLocks noChangeShapeType="1"/>
            </p:cNvSpPr>
            <p:nvPr/>
          </p:nvSpPr>
          <p:spPr bwMode="auto">
            <a:xfrm>
              <a:off x="2604" y="239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46" name="Group 78"/>
          <p:cNvGrpSpPr>
            <a:grpSpLocks/>
          </p:cNvGrpSpPr>
          <p:nvPr/>
        </p:nvGrpSpPr>
        <p:grpSpPr bwMode="auto">
          <a:xfrm rot="-5400000">
            <a:off x="-896143" y="3961606"/>
            <a:ext cx="3516312" cy="676275"/>
            <a:chOff x="678" y="1872"/>
            <a:chExt cx="2215" cy="426"/>
          </a:xfrm>
        </p:grpSpPr>
        <p:sp>
          <p:nvSpPr>
            <p:cNvPr id="7247" name="Line 79"/>
            <p:cNvSpPr>
              <a:spLocks noChangeShapeType="1"/>
            </p:cNvSpPr>
            <p:nvPr/>
          </p:nvSpPr>
          <p:spPr bwMode="auto">
            <a:xfrm>
              <a:off x="678" y="2298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Line 80"/>
            <p:cNvSpPr>
              <a:spLocks noChangeShapeType="1"/>
            </p:cNvSpPr>
            <p:nvPr/>
          </p:nvSpPr>
          <p:spPr bwMode="auto">
            <a:xfrm flipV="1">
              <a:off x="804" y="2250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Line 81"/>
            <p:cNvSpPr>
              <a:spLocks noChangeShapeType="1"/>
            </p:cNvSpPr>
            <p:nvPr/>
          </p:nvSpPr>
          <p:spPr bwMode="auto">
            <a:xfrm flipV="1">
              <a:off x="1062" y="2106"/>
              <a:ext cx="259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Line 82"/>
            <p:cNvSpPr>
              <a:spLocks noChangeShapeType="1"/>
            </p:cNvSpPr>
            <p:nvPr/>
          </p:nvSpPr>
          <p:spPr bwMode="auto">
            <a:xfrm>
              <a:off x="936" y="2250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Line 83"/>
            <p:cNvSpPr>
              <a:spLocks noChangeShapeType="1"/>
            </p:cNvSpPr>
            <p:nvPr/>
          </p:nvSpPr>
          <p:spPr bwMode="auto">
            <a:xfrm>
              <a:off x="1320" y="210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Line 84"/>
            <p:cNvSpPr>
              <a:spLocks noChangeShapeType="1"/>
            </p:cNvSpPr>
            <p:nvPr/>
          </p:nvSpPr>
          <p:spPr bwMode="auto">
            <a:xfrm flipV="1">
              <a:off x="1446" y="2010"/>
              <a:ext cx="144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Line 85"/>
            <p:cNvSpPr>
              <a:spLocks noChangeShapeType="1"/>
            </p:cNvSpPr>
            <p:nvPr/>
          </p:nvSpPr>
          <p:spPr bwMode="auto">
            <a:xfrm flipV="1">
              <a:off x="1584" y="1872"/>
              <a:ext cx="138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Line 86"/>
            <p:cNvSpPr>
              <a:spLocks noChangeShapeType="1"/>
            </p:cNvSpPr>
            <p:nvPr/>
          </p:nvSpPr>
          <p:spPr bwMode="auto">
            <a:xfrm>
              <a:off x="1716" y="1872"/>
              <a:ext cx="3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Line 87"/>
            <p:cNvSpPr>
              <a:spLocks noChangeShapeType="1"/>
            </p:cNvSpPr>
            <p:nvPr/>
          </p:nvSpPr>
          <p:spPr bwMode="auto">
            <a:xfrm>
              <a:off x="2490" y="201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Line 88"/>
            <p:cNvSpPr>
              <a:spLocks noChangeAspect="1" noChangeShapeType="1"/>
            </p:cNvSpPr>
            <p:nvPr/>
          </p:nvSpPr>
          <p:spPr bwMode="auto">
            <a:xfrm>
              <a:off x="2622" y="2016"/>
              <a:ext cx="271" cy="10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Line 89"/>
            <p:cNvSpPr>
              <a:spLocks noChangeShapeType="1"/>
            </p:cNvSpPr>
            <p:nvPr/>
          </p:nvSpPr>
          <p:spPr bwMode="auto">
            <a:xfrm>
              <a:off x="2358" y="1968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Line 90"/>
            <p:cNvSpPr>
              <a:spLocks noChangeShapeType="1"/>
            </p:cNvSpPr>
            <p:nvPr/>
          </p:nvSpPr>
          <p:spPr bwMode="auto">
            <a:xfrm>
              <a:off x="2100" y="1872"/>
              <a:ext cx="265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62" name="Rectangle 94"/>
          <p:cNvSpPr>
            <a:spLocks noChangeArrowheads="1"/>
          </p:cNvSpPr>
          <p:nvPr/>
        </p:nvSpPr>
        <p:spPr bwMode="auto">
          <a:xfrm>
            <a:off x="533400" y="457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Warping Function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66" name="Rectangle 98"/>
          <p:cNvSpPr>
            <a:spLocks noChangeArrowheads="1"/>
          </p:cNvSpPr>
          <p:nvPr/>
        </p:nvSpPr>
        <p:spPr bwMode="auto">
          <a:xfrm>
            <a:off x="4606925" y="24241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7267" name="Rectangle 99"/>
          <p:cNvSpPr>
            <a:spLocks noChangeArrowheads="1"/>
          </p:cNvSpPr>
          <p:nvPr/>
        </p:nvSpPr>
        <p:spPr bwMode="auto">
          <a:xfrm>
            <a:off x="2976563" y="4462463"/>
            <a:ext cx="357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7268" name="Rectangle 100"/>
          <p:cNvSpPr>
            <a:spLocks noChangeArrowheads="1"/>
          </p:cNvSpPr>
          <p:nvPr/>
        </p:nvSpPr>
        <p:spPr bwMode="auto">
          <a:xfrm>
            <a:off x="1343025" y="57007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269" name="Text Box 101"/>
          <p:cNvSpPr txBox="1">
            <a:spLocks noChangeArrowheads="1"/>
          </p:cNvSpPr>
          <p:nvPr/>
        </p:nvSpPr>
        <p:spPr bwMode="auto">
          <a:xfrm>
            <a:off x="5314950" y="2828925"/>
            <a:ext cx="3314700" cy="285115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</a:rPr>
              <a:t>To find the </a:t>
            </a:r>
            <a:r>
              <a:rPr lang="en-US" altLang="en-US" i="1">
                <a:solidFill>
                  <a:srgbClr val="00264C"/>
                </a:solidFill>
              </a:rPr>
              <a:t>best alignment</a:t>
            </a:r>
            <a:r>
              <a:rPr lang="en-US" altLang="en-US">
                <a:solidFill>
                  <a:srgbClr val="00264C"/>
                </a:solidFill>
              </a:rPr>
              <a:t> between 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A </a:t>
            </a:r>
            <a:r>
              <a:rPr lang="en-US" altLang="en-US"/>
              <a:t>and 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B</a:t>
            </a:r>
            <a:r>
              <a:rPr lang="en-US" altLang="en-US">
                <a:solidFill>
                  <a:srgbClr val="00264C"/>
                </a:solidFill>
              </a:rPr>
              <a:t> one needs to find the path through the grid</a:t>
            </a:r>
            <a:r>
              <a:rPr lang="en-US" altLang="en-US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>
                <a:solidFill>
                  <a:srgbClr val="CC33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>
                <a:solidFill>
                  <a:srgbClr val="CC3300"/>
                </a:solidFill>
                <a:latin typeface="Times New Roman" panose="02020603050405020304" pitchFamily="18" charset="0"/>
              </a:rPr>
              <a:t>, … , </a:t>
            </a:r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s </a:t>
            </a:r>
            <a:r>
              <a:rPr lang="en-US" altLang="en-US" b="1">
                <a:solidFill>
                  <a:srgbClr val="CC3300"/>
                </a:solidFill>
                <a:latin typeface="Times New Roman" panose="02020603050405020304" pitchFamily="18" charset="0"/>
              </a:rPr>
              <a:t>, … , </a:t>
            </a:r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= (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b="1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)</a:t>
            </a:r>
            <a:endParaRPr lang="en-US" altLang="en-US" i="1" baseline="-25000">
              <a:solidFill>
                <a:srgbClr val="00264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264C"/>
                </a:solidFill>
              </a:rPr>
              <a:t>which </a:t>
            </a:r>
            <a:r>
              <a:rPr lang="en-US" altLang="en-US" i="1">
                <a:solidFill>
                  <a:srgbClr val="00264C"/>
                </a:solidFill>
              </a:rPr>
              <a:t>minimizes</a:t>
            </a:r>
            <a:r>
              <a:rPr lang="en-US" altLang="en-US">
                <a:solidFill>
                  <a:srgbClr val="00264C"/>
                </a:solidFill>
              </a:rPr>
              <a:t> the total distance between them.</a:t>
            </a:r>
          </a:p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</a:rPr>
              <a:t>is called a </a:t>
            </a:r>
            <a:r>
              <a:rPr lang="en-US" altLang="en-US" i="1" u="sng">
                <a:solidFill>
                  <a:srgbClr val="00264C"/>
                </a:solidFill>
              </a:rPr>
              <a:t>warping function</a:t>
            </a:r>
            <a:r>
              <a:rPr lang="en-US" altLang="en-US">
                <a:solidFill>
                  <a:srgbClr val="00264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81625" y="1847850"/>
            <a:ext cx="3429000" cy="41910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" y="457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Time-Normalized Distance Measure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05425" y="2971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A </a:t>
            </a:r>
            <a:r>
              <a:rPr lang="en-US" altLang="en-US" b="1">
                <a:latin typeface="Times New Roman" panose="02020603050405020304" pitchFamily="18" charset="0"/>
              </a:rPr>
              <a:t>,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B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= </a:t>
            </a:r>
            <a:endParaRPr lang="en-US" altLang="en-US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731000" y="2533650"/>
          <a:ext cx="13684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6" name="Equation" r:id="rId3" imgW="965160" imgH="863280" progId="Equation.3">
                  <p:embed/>
                </p:oleObj>
              </mc:Choice>
              <mc:Fallback>
                <p:oleObj name="Equation" r:id="rId3" imgW="965160" imgH="863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2533650"/>
                        <a:ext cx="1368425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410200" y="3790950"/>
            <a:ext cx="3122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 i="1" baseline="-25000">
                <a:latin typeface="Times New Roman" panose="02020603050405020304" pitchFamily="18" charset="0"/>
              </a:rPr>
              <a:t>s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 sz="1600"/>
              <a:t>: distance between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 </a:t>
            </a:r>
            <a:r>
              <a:rPr lang="en-US" altLang="en-US" sz="1600"/>
              <a:t>and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5962650" y="5530850"/>
          <a:ext cx="7191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7" name="Equation" r:id="rId5" imgW="507960" imgH="304560" progId="Equation.3">
                  <p:embed/>
                </p:oleObj>
              </mc:Choice>
              <mc:Fallback>
                <p:oleObj name="Equation" r:id="rId5" imgW="50796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5530850"/>
                        <a:ext cx="7191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410200" y="4176713"/>
            <a:ext cx="2789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i="1" baseline="-25000">
                <a:latin typeface="Times New Roman" panose="02020603050405020304" pitchFamily="18" charset="0"/>
              </a:rPr>
              <a:t>s </a:t>
            </a:r>
            <a:r>
              <a:rPr lang="en-US" altLang="en-US">
                <a:latin typeface="Times New Roman" panose="02020603050405020304" pitchFamily="18" charset="0"/>
              </a:rPr>
              <a:t> &gt; 0</a:t>
            </a:r>
            <a:r>
              <a:rPr lang="en-US" altLang="en-US" sz="1600"/>
              <a:t>: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 sz="1600"/>
              <a:t>weighting coefficient.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410200" y="4919663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 u="sng"/>
              <a:t>Best alignment path</a:t>
            </a:r>
            <a:r>
              <a:rPr lang="en-US" altLang="en-US" sz="1600"/>
              <a:t> between 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A </a:t>
            </a:r>
            <a:r>
              <a:rPr lang="en-US" altLang="en-US" sz="1600"/>
              <a:t>and 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B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 sz="1600"/>
              <a:t>: </a:t>
            </a:r>
            <a:r>
              <a:rPr lang="en-US" altLang="en-US">
                <a:latin typeface="Times New Roman" panose="02020603050405020304" pitchFamily="18" charset="0"/>
              </a:rPr>
              <a:t>           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410200" y="2000250"/>
            <a:ext cx="33528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 u="sng"/>
              <a:t>Time-normalized distance</a:t>
            </a:r>
            <a:r>
              <a:rPr lang="en-US" altLang="en-US" sz="1600"/>
              <a:t> between 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A </a:t>
            </a:r>
            <a:r>
              <a:rPr lang="en-US" altLang="en-US" sz="1600"/>
              <a:t>and 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B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 sz="1600"/>
              <a:t>: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410200" y="5529263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>
                <a:latin typeface="Times New Roman" panose="02020603050405020304" pitchFamily="18" charset="0"/>
              </a:rPr>
              <a:t> =             (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A </a:t>
            </a:r>
            <a:r>
              <a:rPr lang="en-US" altLang="en-US" b="1">
                <a:latin typeface="Times New Roman" panose="02020603050405020304" pitchFamily="18" charset="0"/>
              </a:rPr>
              <a:t>,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Monotype Corsiva" panose="03010101010201010101" pitchFamily="66" charset="0"/>
              </a:rPr>
              <a:t>B</a:t>
            </a:r>
            <a:r>
              <a:rPr lang="en-US" altLang="en-US" b="1" i="1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)).</a:t>
            </a:r>
          </a:p>
        </p:txBody>
      </p:sp>
      <p:sp>
        <p:nvSpPr>
          <p:cNvPr id="8272" name="Rectangle 80"/>
          <p:cNvSpPr>
            <a:spLocks noChangeArrowheads="1"/>
          </p:cNvSpPr>
          <p:nvPr/>
        </p:nvSpPr>
        <p:spPr bwMode="auto">
          <a:xfrm>
            <a:off x="1181100" y="4457700"/>
            <a:ext cx="239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600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endParaRPr lang="en-US" altLang="en-US" sz="1600" b="1" i="1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73" name="Rectangle 81"/>
          <p:cNvSpPr>
            <a:spLocks noChangeArrowheads="1"/>
          </p:cNvSpPr>
          <p:nvPr/>
        </p:nvSpPr>
        <p:spPr bwMode="auto">
          <a:xfrm>
            <a:off x="3019425" y="21336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endParaRPr lang="en-US" altLang="en-US" sz="16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74" name="Rectangle 82"/>
          <p:cNvSpPr>
            <a:spLocks noChangeArrowheads="1"/>
          </p:cNvSpPr>
          <p:nvPr/>
        </p:nvSpPr>
        <p:spPr bwMode="auto">
          <a:xfrm>
            <a:off x="1216025" y="240030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8275" name="Rectangle 83"/>
          <p:cNvSpPr>
            <a:spLocks noChangeArrowheads="1"/>
          </p:cNvSpPr>
          <p:nvPr/>
        </p:nvSpPr>
        <p:spPr bwMode="auto">
          <a:xfrm>
            <a:off x="1216025" y="571500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276" name="Rectangle 84"/>
          <p:cNvSpPr>
            <a:spLocks noChangeArrowheads="1"/>
          </p:cNvSpPr>
          <p:nvPr/>
        </p:nvSpPr>
        <p:spPr bwMode="auto">
          <a:xfrm>
            <a:off x="4732338" y="21621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8277" name="Rectangle 85"/>
          <p:cNvSpPr>
            <a:spLocks noChangeArrowheads="1"/>
          </p:cNvSpPr>
          <p:nvPr/>
        </p:nvSpPr>
        <p:spPr bwMode="auto">
          <a:xfrm>
            <a:off x="1436688" y="21621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278" name="Rectangle 86"/>
          <p:cNvSpPr>
            <a:spLocks noChangeArrowheads="1"/>
          </p:cNvSpPr>
          <p:nvPr/>
        </p:nvSpPr>
        <p:spPr bwMode="auto">
          <a:xfrm>
            <a:off x="76200" y="5676900"/>
            <a:ext cx="1047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Monotype Corsiva" panose="03010101010201010101" pitchFamily="66" charset="0"/>
              </a:rPr>
              <a:t>Time Series B</a:t>
            </a:r>
            <a:endParaRPr lang="en-US" altLang="en-US" sz="1400" b="1" i="1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279" name="Rectangle 87"/>
          <p:cNvSpPr>
            <a:spLocks noChangeArrowheads="1"/>
          </p:cNvSpPr>
          <p:nvPr/>
        </p:nvSpPr>
        <p:spPr bwMode="auto">
          <a:xfrm>
            <a:off x="1162050" y="1762125"/>
            <a:ext cx="1219200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Monotype Corsiva" panose="03010101010201010101" pitchFamily="66" charset="0"/>
              </a:rPr>
              <a:t>Time Series A</a:t>
            </a:r>
            <a:endParaRPr lang="en-US" altLang="en-US" sz="1400" b="1" i="1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280" name="Rectangle 88"/>
          <p:cNvSpPr>
            <a:spLocks noChangeArrowheads="1"/>
          </p:cNvSpPr>
          <p:nvPr/>
        </p:nvSpPr>
        <p:spPr bwMode="auto">
          <a:xfrm rot="5400000">
            <a:off x="1397001" y="2538412"/>
            <a:ext cx="3509962" cy="3509963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81" name="Group 89"/>
          <p:cNvGrpSpPr>
            <a:grpSpLocks/>
          </p:cNvGrpSpPr>
          <p:nvPr/>
        </p:nvGrpSpPr>
        <p:grpSpPr bwMode="auto">
          <a:xfrm rot="5400000">
            <a:off x="1618456" y="2540795"/>
            <a:ext cx="3057525" cy="3509962"/>
            <a:chOff x="1488" y="1101"/>
            <a:chExt cx="1926" cy="2211"/>
          </a:xfrm>
        </p:grpSpPr>
        <p:sp>
          <p:nvSpPr>
            <p:cNvPr id="8282" name="Line 90"/>
            <p:cNvSpPr>
              <a:spLocks noChangeShapeType="1"/>
            </p:cNvSpPr>
            <p:nvPr/>
          </p:nvSpPr>
          <p:spPr bwMode="auto">
            <a:xfrm>
              <a:off x="251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3" name="Line 91"/>
            <p:cNvSpPr>
              <a:spLocks noChangeShapeType="1"/>
            </p:cNvSpPr>
            <p:nvPr/>
          </p:nvSpPr>
          <p:spPr bwMode="auto">
            <a:xfrm>
              <a:off x="264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4" name="Line 92"/>
            <p:cNvSpPr>
              <a:spLocks noChangeShapeType="1"/>
            </p:cNvSpPr>
            <p:nvPr/>
          </p:nvSpPr>
          <p:spPr bwMode="auto">
            <a:xfrm>
              <a:off x="2772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5" name="Line 93"/>
            <p:cNvSpPr>
              <a:spLocks noChangeShapeType="1"/>
            </p:cNvSpPr>
            <p:nvPr/>
          </p:nvSpPr>
          <p:spPr bwMode="auto">
            <a:xfrm>
              <a:off x="290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6" name="Line 94"/>
            <p:cNvSpPr>
              <a:spLocks noChangeShapeType="1"/>
            </p:cNvSpPr>
            <p:nvPr/>
          </p:nvSpPr>
          <p:spPr bwMode="auto">
            <a:xfrm>
              <a:off x="302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7" name="Line 95"/>
            <p:cNvSpPr>
              <a:spLocks noChangeShapeType="1"/>
            </p:cNvSpPr>
            <p:nvPr/>
          </p:nvSpPr>
          <p:spPr bwMode="auto">
            <a:xfrm>
              <a:off x="3157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8" name="Line 96"/>
            <p:cNvSpPr>
              <a:spLocks noChangeShapeType="1"/>
            </p:cNvSpPr>
            <p:nvPr/>
          </p:nvSpPr>
          <p:spPr bwMode="auto">
            <a:xfrm>
              <a:off x="328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9" name="Line 97"/>
            <p:cNvSpPr>
              <a:spLocks noChangeShapeType="1"/>
            </p:cNvSpPr>
            <p:nvPr/>
          </p:nvSpPr>
          <p:spPr bwMode="auto">
            <a:xfrm>
              <a:off x="341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0" name="Line 98"/>
            <p:cNvSpPr>
              <a:spLocks noChangeShapeType="1"/>
            </p:cNvSpPr>
            <p:nvPr/>
          </p:nvSpPr>
          <p:spPr bwMode="auto">
            <a:xfrm>
              <a:off x="148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1" name="Line 99"/>
            <p:cNvSpPr>
              <a:spLocks noChangeShapeType="1"/>
            </p:cNvSpPr>
            <p:nvPr/>
          </p:nvSpPr>
          <p:spPr bwMode="auto">
            <a:xfrm>
              <a:off x="161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2" name="Line 100"/>
            <p:cNvSpPr>
              <a:spLocks noChangeShapeType="1"/>
            </p:cNvSpPr>
            <p:nvPr/>
          </p:nvSpPr>
          <p:spPr bwMode="auto">
            <a:xfrm>
              <a:off x="174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3" name="Line 101"/>
            <p:cNvSpPr>
              <a:spLocks noChangeShapeType="1"/>
            </p:cNvSpPr>
            <p:nvPr/>
          </p:nvSpPr>
          <p:spPr bwMode="auto">
            <a:xfrm>
              <a:off x="187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4" name="Line 102"/>
            <p:cNvSpPr>
              <a:spLocks noChangeShapeType="1"/>
            </p:cNvSpPr>
            <p:nvPr/>
          </p:nvSpPr>
          <p:spPr bwMode="auto">
            <a:xfrm>
              <a:off x="2001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" name="Line 103"/>
            <p:cNvSpPr>
              <a:spLocks noChangeShapeType="1"/>
            </p:cNvSpPr>
            <p:nvPr/>
          </p:nvSpPr>
          <p:spPr bwMode="auto">
            <a:xfrm>
              <a:off x="213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" name="Line 104"/>
            <p:cNvSpPr>
              <a:spLocks noChangeShapeType="1"/>
            </p:cNvSpPr>
            <p:nvPr/>
          </p:nvSpPr>
          <p:spPr bwMode="auto">
            <a:xfrm>
              <a:off x="225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" name="Line 105"/>
            <p:cNvSpPr>
              <a:spLocks noChangeShapeType="1"/>
            </p:cNvSpPr>
            <p:nvPr/>
          </p:nvSpPr>
          <p:spPr bwMode="auto">
            <a:xfrm>
              <a:off x="238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8" name="Group 106"/>
          <p:cNvGrpSpPr>
            <a:grpSpLocks/>
          </p:cNvGrpSpPr>
          <p:nvPr/>
        </p:nvGrpSpPr>
        <p:grpSpPr bwMode="auto">
          <a:xfrm rot="10800000">
            <a:off x="1622425" y="2538413"/>
            <a:ext cx="3057525" cy="3509962"/>
            <a:chOff x="3594" y="1197"/>
            <a:chExt cx="1926" cy="2211"/>
          </a:xfrm>
        </p:grpSpPr>
        <p:sp>
          <p:nvSpPr>
            <p:cNvPr id="8299" name="Line 107"/>
            <p:cNvSpPr>
              <a:spLocks noChangeShapeType="1"/>
            </p:cNvSpPr>
            <p:nvPr/>
          </p:nvSpPr>
          <p:spPr bwMode="auto">
            <a:xfrm>
              <a:off x="462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0" name="Line 108"/>
            <p:cNvSpPr>
              <a:spLocks noChangeShapeType="1"/>
            </p:cNvSpPr>
            <p:nvPr/>
          </p:nvSpPr>
          <p:spPr bwMode="auto">
            <a:xfrm>
              <a:off x="474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Line 109"/>
            <p:cNvSpPr>
              <a:spLocks noChangeShapeType="1"/>
            </p:cNvSpPr>
            <p:nvPr/>
          </p:nvSpPr>
          <p:spPr bwMode="auto">
            <a:xfrm>
              <a:off x="4878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2" name="Line 110"/>
            <p:cNvSpPr>
              <a:spLocks noChangeShapeType="1"/>
            </p:cNvSpPr>
            <p:nvPr/>
          </p:nvSpPr>
          <p:spPr bwMode="auto">
            <a:xfrm>
              <a:off x="500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3" name="Line 111"/>
            <p:cNvSpPr>
              <a:spLocks noChangeShapeType="1"/>
            </p:cNvSpPr>
            <p:nvPr/>
          </p:nvSpPr>
          <p:spPr bwMode="auto">
            <a:xfrm>
              <a:off x="513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4" name="Line 112"/>
            <p:cNvSpPr>
              <a:spLocks noChangeShapeType="1"/>
            </p:cNvSpPr>
            <p:nvPr/>
          </p:nvSpPr>
          <p:spPr bwMode="auto">
            <a:xfrm>
              <a:off x="5263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5" name="Line 113"/>
            <p:cNvSpPr>
              <a:spLocks noChangeShapeType="1"/>
            </p:cNvSpPr>
            <p:nvPr/>
          </p:nvSpPr>
          <p:spPr bwMode="auto">
            <a:xfrm>
              <a:off x="539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6" name="Line 114"/>
            <p:cNvSpPr>
              <a:spLocks noChangeShapeType="1"/>
            </p:cNvSpPr>
            <p:nvPr/>
          </p:nvSpPr>
          <p:spPr bwMode="auto">
            <a:xfrm>
              <a:off x="552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7" name="Line 115"/>
            <p:cNvSpPr>
              <a:spLocks noChangeShapeType="1"/>
            </p:cNvSpPr>
            <p:nvPr/>
          </p:nvSpPr>
          <p:spPr bwMode="auto">
            <a:xfrm>
              <a:off x="359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8" name="Line 116"/>
            <p:cNvSpPr>
              <a:spLocks noChangeShapeType="1"/>
            </p:cNvSpPr>
            <p:nvPr/>
          </p:nvSpPr>
          <p:spPr bwMode="auto">
            <a:xfrm>
              <a:off x="372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Line 117"/>
            <p:cNvSpPr>
              <a:spLocks noChangeShapeType="1"/>
            </p:cNvSpPr>
            <p:nvPr/>
          </p:nvSpPr>
          <p:spPr bwMode="auto">
            <a:xfrm>
              <a:off x="385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0" name="Line 118"/>
            <p:cNvSpPr>
              <a:spLocks noChangeShapeType="1"/>
            </p:cNvSpPr>
            <p:nvPr/>
          </p:nvSpPr>
          <p:spPr bwMode="auto">
            <a:xfrm>
              <a:off x="397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1" name="Line 119"/>
            <p:cNvSpPr>
              <a:spLocks noChangeShapeType="1"/>
            </p:cNvSpPr>
            <p:nvPr/>
          </p:nvSpPr>
          <p:spPr bwMode="auto">
            <a:xfrm>
              <a:off x="4107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2" name="Line 120"/>
            <p:cNvSpPr>
              <a:spLocks noChangeShapeType="1"/>
            </p:cNvSpPr>
            <p:nvPr/>
          </p:nvSpPr>
          <p:spPr bwMode="auto">
            <a:xfrm>
              <a:off x="423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3" name="Line 121"/>
            <p:cNvSpPr>
              <a:spLocks noChangeShapeType="1"/>
            </p:cNvSpPr>
            <p:nvPr/>
          </p:nvSpPr>
          <p:spPr bwMode="auto">
            <a:xfrm>
              <a:off x="436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4" name="Line 122"/>
            <p:cNvSpPr>
              <a:spLocks noChangeShapeType="1"/>
            </p:cNvSpPr>
            <p:nvPr/>
          </p:nvSpPr>
          <p:spPr bwMode="auto">
            <a:xfrm>
              <a:off x="449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15" name="Oval 123"/>
          <p:cNvSpPr>
            <a:spLocks noChangeArrowheads="1"/>
          </p:cNvSpPr>
          <p:nvPr/>
        </p:nvSpPr>
        <p:spPr bwMode="auto">
          <a:xfrm rot="5400000">
            <a:off x="4295775" y="25812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6" name="Oval 124"/>
          <p:cNvSpPr>
            <a:spLocks noChangeArrowheads="1"/>
          </p:cNvSpPr>
          <p:nvPr/>
        </p:nvSpPr>
        <p:spPr bwMode="auto">
          <a:xfrm rot="5400000">
            <a:off x="4095750" y="279082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7" name="Oval 125"/>
          <p:cNvSpPr>
            <a:spLocks noChangeArrowheads="1"/>
          </p:cNvSpPr>
          <p:nvPr/>
        </p:nvSpPr>
        <p:spPr bwMode="auto">
          <a:xfrm rot="5400000">
            <a:off x="3895725" y="299085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8" name="Oval 126"/>
          <p:cNvSpPr>
            <a:spLocks noChangeArrowheads="1"/>
          </p:cNvSpPr>
          <p:nvPr/>
        </p:nvSpPr>
        <p:spPr bwMode="auto">
          <a:xfrm rot="5400000">
            <a:off x="3686175" y="31908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9" name="Oval 127"/>
          <p:cNvSpPr>
            <a:spLocks noChangeArrowheads="1"/>
          </p:cNvSpPr>
          <p:nvPr/>
        </p:nvSpPr>
        <p:spPr bwMode="auto">
          <a:xfrm rot="5400000">
            <a:off x="3486150" y="36099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0" name="Oval 128"/>
          <p:cNvSpPr>
            <a:spLocks noChangeArrowheads="1"/>
          </p:cNvSpPr>
          <p:nvPr/>
        </p:nvSpPr>
        <p:spPr bwMode="auto">
          <a:xfrm rot="5400000">
            <a:off x="3486150" y="340042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1" name="Oval 129"/>
          <p:cNvSpPr>
            <a:spLocks noChangeArrowheads="1"/>
          </p:cNvSpPr>
          <p:nvPr/>
        </p:nvSpPr>
        <p:spPr bwMode="auto">
          <a:xfrm rot="5400000">
            <a:off x="3281363" y="3805238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2" name="Oval 130"/>
          <p:cNvSpPr>
            <a:spLocks noChangeArrowheads="1"/>
          </p:cNvSpPr>
          <p:nvPr/>
        </p:nvSpPr>
        <p:spPr bwMode="auto">
          <a:xfrm rot="5400000">
            <a:off x="3281363" y="4427538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3" name="Oval 131"/>
          <p:cNvSpPr>
            <a:spLocks noChangeArrowheads="1"/>
          </p:cNvSpPr>
          <p:nvPr/>
        </p:nvSpPr>
        <p:spPr bwMode="auto">
          <a:xfrm rot="5400000">
            <a:off x="2867025" y="483870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" name="Oval 132"/>
          <p:cNvSpPr>
            <a:spLocks noChangeArrowheads="1"/>
          </p:cNvSpPr>
          <p:nvPr/>
        </p:nvSpPr>
        <p:spPr bwMode="auto">
          <a:xfrm rot="5400000">
            <a:off x="1638300" y="58578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5" name="Oval 133"/>
          <p:cNvSpPr>
            <a:spLocks noChangeArrowheads="1"/>
          </p:cNvSpPr>
          <p:nvPr/>
        </p:nvSpPr>
        <p:spPr bwMode="auto">
          <a:xfrm rot="5400000">
            <a:off x="1847850" y="58578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6" name="Oval 134"/>
          <p:cNvSpPr>
            <a:spLocks noChangeArrowheads="1"/>
          </p:cNvSpPr>
          <p:nvPr/>
        </p:nvSpPr>
        <p:spPr bwMode="auto">
          <a:xfrm rot="5400000">
            <a:off x="2047875" y="563880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7" name="Oval 135"/>
          <p:cNvSpPr>
            <a:spLocks noChangeArrowheads="1"/>
          </p:cNvSpPr>
          <p:nvPr/>
        </p:nvSpPr>
        <p:spPr bwMode="auto">
          <a:xfrm rot="5400000">
            <a:off x="2257425" y="54387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8" name="Oval 136"/>
          <p:cNvSpPr>
            <a:spLocks noChangeArrowheads="1"/>
          </p:cNvSpPr>
          <p:nvPr/>
        </p:nvSpPr>
        <p:spPr bwMode="auto">
          <a:xfrm rot="5400000">
            <a:off x="2457450" y="523875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9" name="Oval 137"/>
          <p:cNvSpPr>
            <a:spLocks noChangeArrowheads="1"/>
          </p:cNvSpPr>
          <p:nvPr/>
        </p:nvSpPr>
        <p:spPr bwMode="auto">
          <a:xfrm rot="5400000">
            <a:off x="2657475" y="502920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0" name="Oval 138"/>
          <p:cNvSpPr>
            <a:spLocks noChangeArrowheads="1"/>
          </p:cNvSpPr>
          <p:nvPr/>
        </p:nvSpPr>
        <p:spPr bwMode="auto">
          <a:xfrm rot="5400000">
            <a:off x="3281363" y="42195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1" name="Oval 139"/>
          <p:cNvSpPr>
            <a:spLocks noChangeArrowheads="1"/>
          </p:cNvSpPr>
          <p:nvPr/>
        </p:nvSpPr>
        <p:spPr bwMode="auto">
          <a:xfrm rot="5400000">
            <a:off x="4505325" y="25812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2" name="Oval 140"/>
          <p:cNvSpPr>
            <a:spLocks noChangeArrowheads="1"/>
          </p:cNvSpPr>
          <p:nvPr/>
        </p:nvSpPr>
        <p:spPr bwMode="auto">
          <a:xfrm rot="5400000">
            <a:off x="3281363" y="401002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33" name="Group 141"/>
          <p:cNvGrpSpPr>
            <a:grpSpLocks/>
          </p:cNvGrpSpPr>
          <p:nvPr/>
        </p:nvGrpSpPr>
        <p:grpSpPr bwMode="auto">
          <a:xfrm>
            <a:off x="1371600" y="1447800"/>
            <a:ext cx="3514725" cy="838200"/>
            <a:chOff x="678" y="2154"/>
            <a:chExt cx="2214" cy="528"/>
          </a:xfrm>
        </p:grpSpPr>
        <p:sp>
          <p:nvSpPr>
            <p:cNvPr id="8334" name="Line 142"/>
            <p:cNvSpPr>
              <a:spLocks noChangeShapeType="1"/>
            </p:cNvSpPr>
            <p:nvPr/>
          </p:nvSpPr>
          <p:spPr bwMode="auto">
            <a:xfrm>
              <a:off x="678" y="2682"/>
              <a:ext cx="3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5" name="Line 143"/>
            <p:cNvSpPr>
              <a:spLocks noChangeShapeType="1"/>
            </p:cNvSpPr>
            <p:nvPr/>
          </p:nvSpPr>
          <p:spPr bwMode="auto">
            <a:xfrm flipV="1">
              <a:off x="1062" y="2634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6" name="Line 144"/>
            <p:cNvSpPr>
              <a:spLocks noChangeShapeType="1"/>
            </p:cNvSpPr>
            <p:nvPr/>
          </p:nvSpPr>
          <p:spPr bwMode="auto">
            <a:xfrm flipV="1">
              <a:off x="1320" y="2490"/>
              <a:ext cx="259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7" name="Line 145"/>
            <p:cNvSpPr>
              <a:spLocks noChangeShapeType="1"/>
            </p:cNvSpPr>
            <p:nvPr/>
          </p:nvSpPr>
          <p:spPr bwMode="auto">
            <a:xfrm>
              <a:off x="1194" y="2634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8" name="Line 146"/>
            <p:cNvSpPr>
              <a:spLocks noChangeShapeType="1"/>
            </p:cNvSpPr>
            <p:nvPr/>
          </p:nvSpPr>
          <p:spPr bwMode="auto">
            <a:xfrm>
              <a:off x="1578" y="2490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9" name="Line 147"/>
            <p:cNvSpPr>
              <a:spLocks noChangeShapeType="1"/>
            </p:cNvSpPr>
            <p:nvPr/>
          </p:nvSpPr>
          <p:spPr bwMode="auto">
            <a:xfrm flipV="1">
              <a:off x="1698" y="2400"/>
              <a:ext cx="1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0" name="Line 148"/>
            <p:cNvSpPr>
              <a:spLocks noChangeShapeType="1"/>
            </p:cNvSpPr>
            <p:nvPr/>
          </p:nvSpPr>
          <p:spPr bwMode="auto">
            <a:xfrm flipV="1">
              <a:off x="1836" y="2166"/>
              <a:ext cx="138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1" name="Line 149"/>
            <p:cNvSpPr>
              <a:spLocks noChangeShapeType="1"/>
            </p:cNvSpPr>
            <p:nvPr/>
          </p:nvSpPr>
          <p:spPr bwMode="auto">
            <a:xfrm>
              <a:off x="1968" y="2154"/>
              <a:ext cx="127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2" name="Line 150"/>
            <p:cNvSpPr>
              <a:spLocks noChangeShapeType="1"/>
            </p:cNvSpPr>
            <p:nvPr/>
          </p:nvSpPr>
          <p:spPr bwMode="auto">
            <a:xfrm>
              <a:off x="2220" y="2298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3" name="Line 151"/>
            <p:cNvSpPr>
              <a:spLocks noChangeShapeType="1"/>
            </p:cNvSpPr>
            <p:nvPr/>
          </p:nvSpPr>
          <p:spPr bwMode="auto">
            <a:xfrm>
              <a:off x="2094" y="2250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4" name="Line 152"/>
            <p:cNvSpPr>
              <a:spLocks noChangeShapeType="1"/>
            </p:cNvSpPr>
            <p:nvPr/>
          </p:nvSpPr>
          <p:spPr bwMode="auto">
            <a:xfrm>
              <a:off x="2346" y="2298"/>
              <a:ext cx="259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5" name="Line 153"/>
            <p:cNvSpPr>
              <a:spLocks noChangeShapeType="1"/>
            </p:cNvSpPr>
            <p:nvPr/>
          </p:nvSpPr>
          <p:spPr bwMode="auto">
            <a:xfrm>
              <a:off x="2604" y="239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46" name="Group 154"/>
          <p:cNvGrpSpPr>
            <a:grpSpLocks/>
          </p:cNvGrpSpPr>
          <p:nvPr/>
        </p:nvGrpSpPr>
        <p:grpSpPr bwMode="auto">
          <a:xfrm rot="-5400000">
            <a:off x="-896143" y="3961606"/>
            <a:ext cx="3516312" cy="676275"/>
            <a:chOff x="678" y="1872"/>
            <a:chExt cx="2215" cy="426"/>
          </a:xfrm>
        </p:grpSpPr>
        <p:sp>
          <p:nvSpPr>
            <p:cNvPr id="8347" name="Line 155"/>
            <p:cNvSpPr>
              <a:spLocks noChangeShapeType="1"/>
            </p:cNvSpPr>
            <p:nvPr/>
          </p:nvSpPr>
          <p:spPr bwMode="auto">
            <a:xfrm>
              <a:off x="678" y="2298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8" name="Line 156"/>
            <p:cNvSpPr>
              <a:spLocks noChangeShapeType="1"/>
            </p:cNvSpPr>
            <p:nvPr/>
          </p:nvSpPr>
          <p:spPr bwMode="auto">
            <a:xfrm flipV="1">
              <a:off x="804" y="2250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9" name="Line 157"/>
            <p:cNvSpPr>
              <a:spLocks noChangeShapeType="1"/>
            </p:cNvSpPr>
            <p:nvPr/>
          </p:nvSpPr>
          <p:spPr bwMode="auto">
            <a:xfrm flipV="1">
              <a:off x="1062" y="2106"/>
              <a:ext cx="259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0" name="Line 158"/>
            <p:cNvSpPr>
              <a:spLocks noChangeShapeType="1"/>
            </p:cNvSpPr>
            <p:nvPr/>
          </p:nvSpPr>
          <p:spPr bwMode="auto">
            <a:xfrm>
              <a:off x="936" y="2250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1" name="Line 159"/>
            <p:cNvSpPr>
              <a:spLocks noChangeShapeType="1"/>
            </p:cNvSpPr>
            <p:nvPr/>
          </p:nvSpPr>
          <p:spPr bwMode="auto">
            <a:xfrm>
              <a:off x="1320" y="210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2" name="Line 160"/>
            <p:cNvSpPr>
              <a:spLocks noChangeShapeType="1"/>
            </p:cNvSpPr>
            <p:nvPr/>
          </p:nvSpPr>
          <p:spPr bwMode="auto">
            <a:xfrm flipV="1">
              <a:off x="1446" y="2010"/>
              <a:ext cx="144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3" name="Line 161"/>
            <p:cNvSpPr>
              <a:spLocks noChangeShapeType="1"/>
            </p:cNvSpPr>
            <p:nvPr/>
          </p:nvSpPr>
          <p:spPr bwMode="auto">
            <a:xfrm flipV="1">
              <a:off x="1584" y="1872"/>
              <a:ext cx="138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4" name="Line 162"/>
            <p:cNvSpPr>
              <a:spLocks noChangeShapeType="1"/>
            </p:cNvSpPr>
            <p:nvPr/>
          </p:nvSpPr>
          <p:spPr bwMode="auto">
            <a:xfrm>
              <a:off x="1716" y="1872"/>
              <a:ext cx="3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5" name="Line 163"/>
            <p:cNvSpPr>
              <a:spLocks noChangeShapeType="1"/>
            </p:cNvSpPr>
            <p:nvPr/>
          </p:nvSpPr>
          <p:spPr bwMode="auto">
            <a:xfrm>
              <a:off x="2490" y="201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6" name="Line 164"/>
            <p:cNvSpPr>
              <a:spLocks noChangeAspect="1" noChangeShapeType="1"/>
            </p:cNvSpPr>
            <p:nvPr/>
          </p:nvSpPr>
          <p:spPr bwMode="auto">
            <a:xfrm>
              <a:off x="2622" y="2016"/>
              <a:ext cx="271" cy="10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7" name="Line 165"/>
            <p:cNvSpPr>
              <a:spLocks noChangeShapeType="1"/>
            </p:cNvSpPr>
            <p:nvPr/>
          </p:nvSpPr>
          <p:spPr bwMode="auto">
            <a:xfrm>
              <a:off x="2358" y="1968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8" name="Line 166"/>
            <p:cNvSpPr>
              <a:spLocks noChangeShapeType="1"/>
            </p:cNvSpPr>
            <p:nvPr/>
          </p:nvSpPr>
          <p:spPr bwMode="auto">
            <a:xfrm>
              <a:off x="2100" y="1872"/>
              <a:ext cx="265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59" name="Rectangle 167"/>
          <p:cNvSpPr>
            <a:spLocks noChangeArrowheads="1"/>
          </p:cNvSpPr>
          <p:nvPr/>
        </p:nvSpPr>
        <p:spPr bwMode="auto">
          <a:xfrm>
            <a:off x="4606925" y="24241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2976563" y="4462463"/>
            <a:ext cx="357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1343025" y="57007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33400" y="457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Optimisations to the DTW Algorithm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510213" y="2085975"/>
            <a:ext cx="3095625" cy="874713"/>
          </a:xfrm>
          <a:prstGeom prst="rect">
            <a:avLst/>
          </a:prstGeom>
          <a:solidFill>
            <a:srgbClr val="FFFFCC"/>
          </a:solidFill>
          <a:ln w="19050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The number of possible warping paths through the grid is exponentially explosive!</a:t>
            </a:r>
            <a:r>
              <a:rPr lang="en-US" altLang="en-US">
                <a:solidFill>
                  <a:srgbClr val="00264C"/>
                </a:solidFill>
              </a:rPr>
              <a:t> </a:t>
            </a:r>
          </a:p>
        </p:txBody>
      </p:sp>
      <p:grpSp>
        <p:nvGrpSpPr>
          <p:cNvPr id="9448" name="Group 232"/>
          <p:cNvGrpSpPr>
            <a:grpSpLocks/>
          </p:cNvGrpSpPr>
          <p:nvPr/>
        </p:nvGrpSpPr>
        <p:grpSpPr bwMode="auto">
          <a:xfrm>
            <a:off x="5305425" y="3067050"/>
            <a:ext cx="3505200" cy="2962275"/>
            <a:chOff x="3342" y="1932"/>
            <a:chExt cx="2208" cy="1866"/>
          </a:xfrm>
        </p:grpSpPr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3342" y="2425"/>
              <a:ext cx="2208" cy="1373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rgbClr val="00264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rgbClr val="00264C"/>
                  </a:solidFill>
                </a:rPr>
                <a:t>Restrictions on the warping function: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en-US" sz="1600">
                  <a:solidFill>
                    <a:srgbClr val="00264C"/>
                  </a:solidFill>
                </a:rPr>
                <a:t> monotonicity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en-US" sz="1600">
                  <a:solidFill>
                    <a:srgbClr val="00264C"/>
                  </a:solidFill>
                </a:rPr>
                <a:t> continuity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en-US" sz="1600">
                  <a:solidFill>
                    <a:srgbClr val="00264C"/>
                  </a:solidFill>
                </a:rPr>
                <a:t> boundary conditions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en-US" sz="1600">
                  <a:solidFill>
                    <a:srgbClr val="00264C"/>
                  </a:solidFill>
                </a:rPr>
                <a:t> warping window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en-US" sz="1600">
                  <a:solidFill>
                    <a:srgbClr val="00264C"/>
                  </a:solidFill>
                </a:rPr>
                <a:t> slope constraint.</a:t>
              </a:r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4446" y="2004"/>
              <a:ext cx="0" cy="336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4512" y="1932"/>
              <a:ext cx="9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 b="1" i="1">
                  <a:solidFill>
                    <a:srgbClr val="CC3300"/>
                  </a:solidFill>
                  <a:latin typeface="Times New Roman" panose="02020603050405020304" pitchFamily="18" charset="0"/>
                </a:rPr>
                <a:t>reduction of the search space</a:t>
              </a:r>
              <a:endParaRPr lang="en-US" altLang="en-US" sz="1600" b="1">
                <a:solidFill>
                  <a:srgbClr val="CC33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181100" y="4457700"/>
            <a:ext cx="239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600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endParaRPr lang="en-US" altLang="en-US" sz="1600" b="1" i="1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019425" y="21336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endParaRPr lang="en-US" altLang="en-US" sz="16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216025" y="240030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216025" y="5715000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732338" y="21621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436688" y="2162175"/>
            <a:ext cx="13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76200" y="5676900"/>
            <a:ext cx="1047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Monotype Corsiva" panose="03010101010201010101" pitchFamily="66" charset="0"/>
              </a:rPr>
              <a:t>Time Series B</a:t>
            </a:r>
            <a:endParaRPr lang="en-US" altLang="en-US" sz="1400" b="1" i="1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162050" y="1762125"/>
            <a:ext cx="1219200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Monotype Corsiva" panose="03010101010201010101" pitchFamily="66" charset="0"/>
              </a:rPr>
              <a:t>Time Series A</a:t>
            </a:r>
            <a:endParaRPr lang="en-US" altLang="en-US" sz="1400" b="1" i="1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9286" name="Group 70"/>
          <p:cNvGrpSpPr>
            <a:grpSpLocks/>
          </p:cNvGrpSpPr>
          <p:nvPr/>
        </p:nvGrpSpPr>
        <p:grpSpPr bwMode="auto">
          <a:xfrm>
            <a:off x="1371600" y="1447800"/>
            <a:ext cx="3514725" cy="838200"/>
            <a:chOff x="678" y="2154"/>
            <a:chExt cx="2214" cy="528"/>
          </a:xfrm>
        </p:grpSpPr>
        <p:sp>
          <p:nvSpPr>
            <p:cNvPr id="9287" name="Line 71"/>
            <p:cNvSpPr>
              <a:spLocks noChangeShapeType="1"/>
            </p:cNvSpPr>
            <p:nvPr/>
          </p:nvSpPr>
          <p:spPr bwMode="auto">
            <a:xfrm>
              <a:off x="678" y="2682"/>
              <a:ext cx="39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Line 72"/>
            <p:cNvSpPr>
              <a:spLocks noChangeShapeType="1"/>
            </p:cNvSpPr>
            <p:nvPr/>
          </p:nvSpPr>
          <p:spPr bwMode="auto">
            <a:xfrm flipV="1">
              <a:off x="1062" y="2634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Line 73"/>
            <p:cNvSpPr>
              <a:spLocks noChangeShapeType="1"/>
            </p:cNvSpPr>
            <p:nvPr/>
          </p:nvSpPr>
          <p:spPr bwMode="auto">
            <a:xfrm flipV="1">
              <a:off x="1320" y="2490"/>
              <a:ext cx="259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Line 74"/>
            <p:cNvSpPr>
              <a:spLocks noChangeShapeType="1"/>
            </p:cNvSpPr>
            <p:nvPr/>
          </p:nvSpPr>
          <p:spPr bwMode="auto">
            <a:xfrm>
              <a:off x="1194" y="2634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Line 75"/>
            <p:cNvSpPr>
              <a:spLocks noChangeShapeType="1"/>
            </p:cNvSpPr>
            <p:nvPr/>
          </p:nvSpPr>
          <p:spPr bwMode="auto">
            <a:xfrm>
              <a:off x="1578" y="2490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Line 76"/>
            <p:cNvSpPr>
              <a:spLocks noChangeShapeType="1"/>
            </p:cNvSpPr>
            <p:nvPr/>
          </p:nvSpPr>
          <p:spPr bwMode="auto">
            <a:xfrm flipV="1">
              <a:off x="1698" y="2400"/>
              <a:ext cx="1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Line 77"/>
            <p:cNvSpPr>
              <a:spLocks noChangeShapeType="1"/>
            </p:cNvSpPr>
            <p:nvPr/>
          </p:nvSpPr>
          <p:spPr bwMode="auto">
            <a:xfrm flipV="1">
              <a:off x="1836" y="2166"/>
              <a:ext cx="138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Line 78"/>
            <p:cNvSpPr>
              <a:spLocks noChangeShapeType="1"/>
            </p:cNvSpPr>
            <p:nvPr/>
          </p:nvSpPr>
          <p:spPr bwMode="auto">
            <a:xfrm>
              <a:off x="1968" y="2154"/>
              <a:ext cx="127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Line 79"/>
            <p:cNvSpPr>
              <a:spLocks noChangeShapeType="1"/>
            </p:cNvSpPr>
            <p:nvPr/>
          </p:nvSpPr>
          <p:spPr bwMode="auto">
            <a:xfrm>
              <a:off x="2220" y="2298"/>
              <a:ext cx="1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Line 80"/>
            <p:cNvSpPr>
              <a:spLocks noChangeShapeType="1"/>
            </p:cNvSpPr>
            <p:nvPr/>
          </p:nvSpPr>
          <p:spPr bwMode="auto">
            <a:xfrm>
              <a:off x="2094" y="2250"/>
              <a:ext cx="13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Line 81"/>
            <p:cNvSpPr>
              <a:spLocks noChangeShapeType="1"/>
            </p:cNvSpPr>
            <p:nvPr/>
          </p:nvSpPr>
          <p:spPr bwMode="auto">
            <a:xfrm>
              <a:off x="2346" y="2298"/>
              <a:ext cx="259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Line 82"/>
            <p:cNvSpPr>
              <a:spLocks noChangeShapeType="1"/>
            </p:cNvSpPr>
            <p:nvPr/>
          </p:nvSpPr>
          <p:spPr bwMode="auto">
            <a:xfrm>
              <a:off x="2604" y="2394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99" name="Group 83"/>
          <p:cNvGrpSpPr>
            <a:grpSpLocks/>
          </p:cNvGrpSpPr>
          <p:nvPr/>
        </p:nvGrpSpPr>
        <p:grpSpPr bwMode="auto">
          <a:xfrm rot="-5400000">
            <a:off x="-896143" y="3961606"/>
            <a:ext cx="3516312" cy="676275"/>
            <a:chOff x="678" y="1872"/>
            <a:chExt cx="2215" cy="426"/>
          </a:xfrm>
        </p:grpSpPr>
        <p:sp>
          <p:nvSpPr>
            <p:cNvPr id="9300" name="Line 84"/>
            <p:cNvSpPr>
              <a:spLocks noChangeShapeType="1"/>
            </p:cNvSpPr>
            <p:nvPr/>
          </p:nvSpPr>
          <p:spPr bwMode="auto">
            <a:xfrm>
              <a:off x="678" y="2298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Line 85"/>
            <p:cNvSpPr>
              <a:spLocks noChangeShapeType="1"/>
            </p:cNvSpPr>
            <p:nvPr/>
          </p:nvSpPr>
          <p:spPr bwMode="auto">
            <a:xfrm flipV="1">
              <a:off x="804" y="2250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Line 86"/>
            <p:cNvSpPr>
              <a:spLocks noChangeShapeType="1"/>
            </p:cNvSpPr>
            <p:nvPr/>
          </p:nvSpPr>
          <p:spPr bwMode="auto">
            <a:xfrm flipV="1">
              <a:off x="1062" y="2106"/>
              <a:ext cx="259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Line 87"/>
            <p:cNvSpPr>
              <a:spLocks noChangeShapeType="1"/>
            </p:cNvSpPr>
            <p:nvPr/>
          </p:nvSpPr>
          <p:spPr bwMode="auto">
            <a:xfrm>
              <a:off x="936" y="2250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Line 88"/>
            <p:cNvSpPr>
              <a:spLocks noChangeShapeType="1"/>
            </p:cNvSpPr>
            <p:nvPr/>
          </p:nvSpPr>
          <p:spPr bwMode="auto">
            <a:xfrm>
              <a:off x="1320" y="210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Line 89"/>
            <p:cNvSpPr>
              <a:spLocks noChangeShapeType="1"/>
            </p:cNvSpPr>
            <p:nvPr/>
          </p:nvSpPr>
          <p:spPr bwMode="auto">
            <a:xfrm flipV="1">
              <a:off x="1446" y="2010"/>
              <a:ext cx="144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Line 90"/>
            <p:cNvSpPr>
              <a:spLocks noChangeShapeType="1"/>
            </p:cNvSpPr>
            <p:nvPr/>
          </p:nvSpPr>
          <p:spPr bwMode="auto">
            <a:xfrm flipV="1">
              <a:off x="1584" y="1872"/>
              <a:ext cx="138" cy="14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Line 91"/>
            <p:cNvSpPr>
              <a:spLocks noChangeShapeType="1"/>
            </p:cNvSpPr>
            <p:nvPr/>
          </p:nvSpPr>
          <p:spPr bwMode="auto">
            <a:xfrm>
              <a:off x="1716" y="1872"/>
              <a:ext cx="3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Line 92"/>
            <p:cNvSpPr>
              <a:spLocks noChangeShapeType="1"/>
            </p:cNvSpPr>
            <p:nvPr/>
          </p:nvSpPr>
          <p:spPr bwMode="auto">
            <a:xfrm>
              <a:off x="2490" y="2016"/>
              <a:ext cx="13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Line 93"/>
            <p:cNvSpPr>
              <a:spLocks noChangeAspect="1" noChangeShapeType="1"/>
            </p:cNvSpPr>
            <p:nvPr/>
          </p:nvSpPr>
          <p:spPr bwMode="auto">
            <a:xfrm>
              <a:off x="2622" y="2016"/>
              <a:ext cx="271" cy="10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Line 94"/>
            <p:cNvSpPr>
              <a:spLocks noChangeShapeType="1"/>
            </p:cNvSpPr>
            <p:nvPr/>
          </p:nvSpPr>
          <p:spPr bwMode="auto">
            <a:xfrm>
              <a:off x="2358" y="1968"/>
              <a:ext cx="132" cy="4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Line 95"/>
            <p:cNvSpPr>
              <a:spLocks noChangeShapeType="1"/>
            </p:cNvSpPr>
            <p:nvPr/>
          </p:nvSpPr>
          <p:spPr bwMode="auto">
            <a:xfrm>
              <a:off x="2100" y="1872"/>
              <a:ext cx="265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15" name="Rectangle 99"/>
          <p:cNvSpPr>
            <a:spLocks noChangeArrowheads="1"/>
          </p:cNvSpPr>
          <p:nvPr/>
        </p:nvSpPr>
        <p:spPr bwMode="auto">
          <a:xfrm rot="5400000">
            <a:off x="1395413" y="2538413"/>
            <a:ext cx="3509962" cy="3509962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16" name="Group 100"/>
          <p:cNvGrpSpPr>
            <a:grpSpLocks/>
          </p:cNvGrpSpPr>
          <p:nvPr/>
        </p:nvGrpSpPr>
        <p:grpSpPr bwMode="auto">
          <a:xfrm rot="5400000">
            <a:off x="1616869" y="2540794"/>
            <a:ext cx="3057525" cy="3509963"/>
            <a:chOff x="1488" y="1101"/>
            <a:chExt cx="1926" cy="2211"/>
          </a:xfrm>
        </p:grpSpPr>
        <p:sp>
          <p:nvSpPr>
            <p:cNvPr id="9317" name="Line 101"/>
            <p:cNvSpPr>
              <a:spLocks noChangeShapeType="1"/>
            </p:cNvSpPr>
            <p:nvPr/>
          </p:nvSpPr>
          <p:spPr bwMode="auto">
            <a:xfrm>
              <a:off x="251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Line 102"/>
            <p:cNvSpPr>
              <a:spLocks noChangeShapeType="1"/>
            </p:cNvSpPr>
            <p:nvPr/>
          </p:nvSpPr>
          <p:spPr bwMode="auto">
            <a:xfrm>
              <a:off x="264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Line 103"/>
            <p:cNvSpPr>
              <a:spLocks noChangeShapeType="1"/>
            </p:cNvSpPr>
            <p:nvPr/>
          </p:nvSpPr>
          <p:spPr bwMode="auto">
            <a:xfrm>
              <a:off x="2772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Line 104"/>
            <p:cNvSpPr>
              <a:spLocks noChangeShapeType="1"/>
            </p:cNvSpPr>
            <p:nvPr/>
          </p:nvSpPr>
          <p:spPr bwMode="auto">
            <a:xfrm>
              <a:off x="290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Line 105"/>
            <p:cNvSpPr>
              <a:spLocks noChangeShapeType="1"/>
            </p:cNvSpPr>
            <p:nvPr/>
          </p:nvSpPr>
          <p:spPr bwMode="auto">
            <a:xfrm>
              <a:off x="302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Line 106"/>
            <p:cNvSpPr>
              <a:spLocks noChangeShapeType="1"/>
            </p:cNvSpPr>
            <p:nvPr/>
          </p:nvSpPr>
          <p:spPr bwMode="auto">
            <a:xfrm>
              <a:off x="3157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Line 107"/>
            <p:cNvSpPr>
              <a:spLocks noChangeShapeType="1"/>
            </p:cNvSpPr>
            <p:nvPr/>
          </p:nvSpPr>
          <p:spPr bwMode="auto">
            <a:xfrm>
              <a:off x="3285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Line 108"/>
            <p:cNvSpPr>
              <a:spLocks noChangeShapeType="1"/>
            </p:cNvSpPr>
            <p:nvPr/>
          </p:nvSpPr>
          <p:spPr bwMode="auto">
            <a:xfrm>
              <a:off x="341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Line 109"/>
            <p:cNvSpPr>
              <a:spLocks noChangeShapeType="1"/>
            </p:cNvSpPr>
            <p:nvPr/>
          </p:nvSpPr>
          <p:spPr bwMode="auto">
            <a:xfrm>
              <a:off x="148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Line 110"/>
            <p:cNvSpPr>
              <a:spLocks noChangeShapeType="1"/>
            </p:cNvSpPr>
            <p:nvPr/>
          </p:nvSpPr>
          <p:spPr bwMode="auto">
            <a:xfrm>
              <a:off x="161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Line 111"/>
            <p:cNvSpPr>
              <a:spLocks noChangeShapeType="1"/>
            </p:cNvSpPr>
            <p:nvPr/>
          </p:nvSpPr>
          <p:spPr bwMode="auto">
            <a:xfrm>
              <a:off x="1744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Line 112"/>
            <p:cNvSpPr>
              <a:spLocks noChangeShapeType="1"/>
            </p:cNvSpPr>
            <p:nvPr/>
          </p:nvSpPr>
          <p:spPr bwMode="auto">
            <a:xfrm>
              <a:off x="1873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Line 113"/>
            <p:cNvSpPr>
              <a:spLocks noChangeShapeType="1"/>
            </p:cNvSpPr>
            <p:nvPr/>
          </p:nvSpPr>
          <p:spPr bwMode="auto">
            <a:xfrm>
              <a:off x="2001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Line 114"/>
            <p:cNvSpPr>
              <a:spLocks noChangeShapeType="1"/>
            </p:cNvSpPr>
            <p:nvPr/>
          </p:nvSpPr>
          <p:spPr bwMode="auto">
            <a:xfrm>
              <a:off x="2130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Line 115"/>
            <p:cNvSpPr>
              <a:spLocks noChangeShapeType="1"/>
            </p:cNvSpPr>
            <p:nvPr/>
          </p:nvSpPr>
          <p:spPr bwMode="auto">
            <a:xfrm>
              <a:off x="2258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Line 116"/>
            <p:cNvSpPr>
              <a:spLocks noChangeShapeType="1"/>
            </p:cNvSpPr>
            <p:nvPr/>
          </p:nvSpPr>
          <p:spPr bwMode="auto">
            <a:xfrm>
              <a:off x="2386" y="110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33" name="Group 117"/>
          <p:cNvGrpSpPr>
            <a:grpSpLocks/>
          </p:cNvGrpSpPr>
          <p:nvPr/>
        </p:nvGrpSpPr>
        <p:grpSpPr bwMode="auto">
          <a:xfrm rot="10800000">
            <a:off x="1620838" y="2538413"/>
            <a:ext cx="3057525" cy="3509962"/>
            <a:chOff x="3594" y="1197"/>
            <a:chExt cx="1926" cy="2211"/>
          </a:xfrm>
        </p:grpSpPr>
        <p:sp>
          <p:nvSpPr>
            <p:cNvPr id="9334" name="Line 118"/>
            <p:cNvSpPr>
              <a:spLocks noChangeShapeType="1"/>
            </p:cNvSpPr>
            <p:nvPr/>
          </p:nvSpPr>
          <p:spPr bwMode="auto">
            <a:xfrm>
              <a:off x="462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Line 119"/>
            <p:cNvSpPr>
              <a:spLocks noChangeShapeType="1"/>
            </p:cNvSpPr>
            <p:nvPr/>
          </p:nvSpPr>
          <p:spPr bwMode="auto">
            <a:xfrm>
              <a:off x="474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Line 120"/>
            <p:cNvSpPr>
              <a:spLocks noChangeShapeType="1"/>
            </p:cNvSpPr>
            <p:nvPr/>
          </p:nvSpPr>
          <p:spPr bwMode="auto">
            <a:xfrm>
              <a:off x="4878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Line 121"/>
            <p:cNvSpPr>
              <a:spLocks noChangeShapeType="1"/>
            </p:cNvSpPr>
            <p:nvPr/>
          </p:nvSpPr>
          <p:spPr bwMode="auto">
            <a:xfrm>
              <a:off x="500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Line 122"/>
            <p:cNvSpPr>
              <a:spLocks noChangeShapeType="1"/>
            </p:cNvSpPr>
            <p:nvPr/>
          </p:nvSpPr>
          <p:spPr bwMode="auto">
            <a:xfrm>
              <a:off x="513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Line 123"/>
            <p:cNvSpPr>
              <a:spLocks noChangeShapeType="1"/>
            </p:cNvSpPr>
            <p:nvPr/>
          </p:nvSpPr>
          <p:spPr bwMode="auto">
            <a:xfrm>
              <a:off x="5263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Line 124"/>
            <p:cNvSpPr>
              <a:spLocks noChangeShapeType="1"/>
            </p:cNvSpPr>
            <p:nvPr/>
          </p:nvSpPr>
          <p:spPr bwMode="auto">
            <a:xfrm>
              <a:off x="5391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Line 125"/>
            <p:cNvSpPr>
              <a:spLocks noChangeShapeType="1"/>
            </p:cNvSpPr>
            <p:nvPr/>
          </p:nvSpPr>
          <p:spPr bwMode="auto">
            <a:xfrm>
              <a:off x="552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Line 126"/>
            <p:cNvSpPr>
              <a:spLocks noChangeShapeType="1"/>
            </p:cNvSpPr>
            <p:nvPr/>
          </p:nvSpPr>
          <p:spPr bwMode="auto">
            <a:xfrm>
              <a:off x="359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Line 127"/>
            <p:cNvSpPr>
              <a:spLocks noChangeShapeType="1"/>
            </p:cNvSpPr>
            <p:nvPr/>
          </p:nvSpPr>
          <p:spPr bwMode="auto">
            <a:xfrm>
              <a:off x="372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Line 128"/>
            <p:cNvSpPr>
              <a:spLocks noChangeShapeType="1"/>
            </p:cNvSpPr>
            <p:nvPr/>
          </p:nvSpPr>
          <p:spPr bwMode="auto">
            <a:xfrm>
              <a:off x="3850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Line 129"/>
            <p:cNvSpPr>
              <a:spLocks noChangeShapeType="1"/>
            </p:cNvSpPr>
            <p:nvPr/>
          </p:nvSpPr>
          <p:spPr bwMode="auto">
            <a:xfrm>
              <a:off x="3979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Line 130"/>
            <p:cNvSpPr>
              <a:spLocks noChangeShapeType="1"/>
            </p:cNvSpPr>
            <p:nvPr/>
          </p:nvSpPr>
          <p:spPr bwMode="auto">
            <a:xfrm>
              <a:off x="4107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Line 131"/>
            <p:cNvSpPr>
              <a:spLocks noChangeShapeType="1"/>
            </p:cNvSpPr>
            <p:nvPr/>
          </p:nvSpPr>
          <p:spPr bwMode="auto">
            <a:xfrm>
              <a:off x="4236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Line 132"/>
            <p:cNvSpPr>
              <a:spLocks noChangeShapeType="1"/>
            </p:cNvSpPr>
            <p:nvPr/>
          </p:nvSpPr>
          <p:spPr bwMode="auto">
            <a:xfrm>
              <a:off x="4364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Line 133"/>
            <p:cNvSpPr>
              <a:spLocks noChangeShapeType="1"/>
            </p:cNvSpPr>
            <p:nvPr/>
          </p:nvSpPr>
          <p:spPr bwMode="auto">
            <a:xfrm>
              <a:off x="4492" y="1197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50" name="Oval 134"/>
          <p:cNvSpPr>
            <a:spLocks noChangeArrowheads="1"/>
          </p:cNvSpPr>
          <p:nvPr/>
        </p:nvSpPr>
        <p:spPr bwMode="auto">
          <a:xfrm rot="5400000">
            <a:off x="4294188" y="25812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51" name="Oval 135"/>
          <p:cNvSpPr>
            <a:spLocks noChangeArrowheads="1"/>
          </p:cNvSpPr>
          <p:nvPr/>
        </p:nvSpPr>
        <p:spPr bwMode="auto">
          <a:xfrm rot="5400000">
            <a:off x="4094163" y="279082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52" name="Oval 136"/>
          <p:cNvSpPr>
            <a:spLocks noChangeArrowheads="1"/>
          </p:cNvSpPr>
          <p:nvPr/>
        </p:nvSpPr>
        <p:spPr bwMode="auto">
          <a:xfrm rot="5400000">
            <a:off x="3894138" y="299085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53" name="Oval 137"/>
          <p:cNvSpPr>
            <a:spLocks noChangeArrowheads="1"/>
          </p:cNvSpPr>
          <p:nvPr/>
        </p:nvSpPr>
        <p:spPr bwMode="auto">
          <a:xfrm rot="5400000">
            <a:off x="3684588" y="31908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54" name="Oval 138"/>
          <p:cNvSpPr>
            <a:spLocks noChangeArrowheads="1"/>
          </p:cNvSpPr>
          <p:nvPr/>
        </p:nvSpPr>
        <p:spPr bwMode="auto">
          <a:xfrm rot="5400000">
            <a:off x="3484563" y="36099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55" name="Oval 139"/>
          <p:cNvSpPr>
            <a:spLocks noChangeArrowheads="1"/>
          </p:cNvSpPr>
          <p:nvPr/>
        </p:nvSpPr>
        <p:spPr bwMode="auto">
          <a:xfrm rot="5400000">
            <a:off x="3484563" y="340042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56" name="Oval 140"/>
          <p:cNvSpPr>
            <a:spLocks noChangeArrowheads="1"/>
          </p:cNvSpPr>
          <p:nvPr/>
        </p:nvSpPr>
        <p:spPr bwMode="auto">
          <a:xfrm rot="5400000">
            <a:off x="3279775" y="3805238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57" name="Oval 141"/>
          <p:cNvSpPr>
            <a:spLocks noChangeArrowheads="1"/>
          </p:cNvSpPr>
          <p:nvPr/>
        </p:nvSpPr>
        <p:spPr bwMode="auto">
          <a:xfrm rot="5400000">
            <a:off x="3279775" y="4427538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58" name="Oval 142"/>
          <p:cNvSpPr>
            <a:spLocks noChangeArrowheads="1"/>
          </p:cNvSpPr>
          <p:nvPr/>
        </p:nvSpPr>
        <p:spPr bwMode="auto">
          <a:xfrm rot="5400000">
            <a:off x="2865438" y="483870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59" name="Oval 143"/>
          <p:cNvSpPr>
            <a:spLocks noChangeArrowheads="1"/>
          </p:cNvSpPr>
          <p:nvPr/>
        </p:nvSpPr>
        <p:spPr bwMode="auto">
          <a:xfrm rot="5400000">
            <a:off x="1636713" y="58578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60" name="Oval 144"/>
          <p:cNvSpPr>
            <a:spLocks noChangeArrowheads="1"/>
          </p:cNvSpPr>
          <p:nvPr/>
        </p:nvSpPr>
        <p:spPr bwMode="auto">
          <a:xfrm rot="5400000">
            <a:off x="1846263" y="58578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61" name="Oval 145"/>
          <p:cNvSpPr>
            <a:spLocks noChangeArrowheads="1"/>
          </p:cNvSpPr>
          <p:nvPr/>
        </p:nvSpPr>
        <p:spPr bwMode="auto">
          <a:xfrm rot="5400000">
            <a:off x="2046288" y="563880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62" name="Oval 146"/>
          <p:cNvSpPr>
            <a:spLocks noChangeArrowheads="1"/>
          </p:cNvSpPr>
          <p:nvPr/>
        </p:nvSpPr>
        <p:spPr bwMode="auto">
          <a:xfrm rot="5400000">
            <a:off x="2255838" y="54387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63" name="Oval 147"/>
          <p:cNvSpPr>
            <a:spLocks noChangeArrowheads="1"/>
          </p:cNvSpPr>
          <p:nvPr/>
        </p:nvSpPr>
        <p:spPr bwMode="auto">
          <a:xfrm rot="5400000">
            <a:off x="2455863" y="523875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64" name="Oval 148"/>
          <p:cNvSpPr>
            <a:spLocks noChangeArrowheads="1"/>
          </p:cNvSpPr>
          <p:nvPr/>
        </p:nvSpPr>
        <p:spPr bwMode="auto">
          <a:xfrm rot="5400000">
            <a:off x="2655888" y="502920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65" name="Oval 149"/>
          <p:cNvSpPr>
            <a:spLocks noChangeArrowheads="1"/>
          </p:cNvSpPr>
          <p:nvPr/>
        </p:nvSpPr>
        <p:spPr bwMode="auto">
          <a:xfrm rot="5400000">
            <a:off x="3279775" y="42195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66" name="Oval 150"/>
          <p:cNvSpPr>
            <a:spLocks noChangeArrowheads="1"/>
          </p:cNvSpPr>
          <p:nvPr/>
        </p:nvSpPr>
        <p:spPr bwMode="auto">
          <a:xfrm rot="5400000">
            <a:off x="4503738" y="25812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67" name="Oval 151"/>
          <p:cNvSpPr>
            <a:spLocks noChangeArrowheads="1"/>
          </p:cNvSpPr>
          <p:nvPr/>
        </p:nvSpPr>
        <p:spPr bwMode="auto">
          <a:xfrm rot="5400000">
            <a:off x="3279775" y="401002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68" name="Oval 152"/>
          <p:cNvSpPr>
            <a:spLocks noChangeArrowheads="1"/>
          </p:cNvSpPr>
          <p:nvPr/>
        </p:nvSpPr>
        <p:spPr bwMode="auto">
          <a:xfrm rot="5400000">
            <a:off x="1427163" y="58578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69" name="Oval 153"/>
          <p:cNvSpPr>
            <a:spLocks noChangeArrowheads="1"/>
          </p:cNvSpPr>
          <p:nvPr/>
        </p:nvSpPr>
        <p:spPr bwMode="auto">
          <a:xfrm rot="5400000">
            <a:off x="3074988" y="4629150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70" name="Oval 154"/>
          <p:cNvSpPr>
            <a:spLocks noChangeArrowheads="1"/>
          </p:cNvSpPr>
          <p:nvPr/>
        </p:nvSpPr>
        <p:spPr bwMode="auto">
          <a:xfrm rot="5400000">
            <a:off x="4713288" y="2581275"/>
            <a:ext cx="152400" cy="152400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71" name="Group 155"/>
          <p:cNvGrpSpPr>
            <a:grpSpLocks/>
          </p:cNvGrpSpPr>
          <p:nvPr/>
        </p:nvGrpSpPr>
        <p:grpSpPr bwMode="auto">
          <a:xfrm>
            <a:off x="1430338" y="2794000"/>
            <a:ext cx="2619375" cy="3003550"/>
            <a:chOff x="1004" y="1760"/>
            <a:chExt cx="1650" cy="1892"/>
          </a:xfrm>
        </p:grpSpPr>
        <p:sp>
          <p:nvSpPr>
            <p:cNvPr id="9372" name="Oval 156"/>
            <p:cNvSpPr>
              <a:spLocks noChangeArrowheads="1"/>
            </p:cNvSpPr>
            <p:nvPr/>
          </p:nvSpPr>
          <p:spPr bwMode="auto">
            <a:xfrm rot="16200000" flipH="1">
              <a:off x="2558" y="176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73" name="Oval 157"/>
            <p:cNvSpPr>
              <a:spLocks noChangeArrowheads="1"/>
            </p:cNvSpPr>
            <p:nvPr/>
          </p:nvSpPr>
          <p:spPr bwMode="auto">
            <a:xfrm rot="16200000" flipH="1">
              <a:off x="2432" y="176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74" name="Oval 158"/>
            <p:cNvSpPr>
              <a:spLocks noChangeArrowheads="1"/>
            </p:cNvSpPr>
            <p:nvPr/>
          </p:nvSpPr>
          <p:spPr bwMode="auto">
            <a:xfrm rot="16200000" flipH="1">
              <a:off x="2300" y="176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75" name="Oval 159"/>
            <p:cNvSpPr>
              <a:spLocks noChangeArrowheads="1"/>
            </p:cNvSpPr>
            <p:nvPr/>
          </p:nvSpPr>
          <p:spPr bwMode="auto">
            <a:xfrm rot="5400000">
              <a:off x="1004" y="329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76" name="Oval 160"/>
            <p:cNvSpPr>
              <a:spLocks noChangeArrowheads="1"/>
            </p:cNvSpPr>
            <p:nvPr/>
          </p:nvSpPr>
          <p:spPr bwMode="auto">
            <a:xfrm rot="16200000" flipH="1">
              <a:off x="2174" y="188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77" name="Oval 161"/>
            <p:cNvSpPr>
              <a:spLocks noChangeArrowheads="1"/>
            </p:cNvSpPr>
            <p:nvPr/>
          </p:nvSpPr>
          <p:spPr bwMode="auto">
            <a:xfrm rot="16200000" flipH="1">
              <a:off x="2042" y="188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78" name="Oval 162"/>
            <p:cNvSpPr>
              <a:spLocks noChangeArrowheads="1"/>
            </p:cNvSpPr>
            <p:nvPr/>
          </p:nvSpPr>
          <p:spPr bwMode="auto">
            <a:xfrm rot="16200000" flipH="1">
              <a:off x="1916" y="201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79" name="Oval 163"/>
            <p:cNvSpPr>
              <a:spLocks noChangeArrowheads="1"/>
            </p:cNvSpPr>
            <p:nvPr/>
          </p:nvSpPr>
          <p:spPr bwMode="auto">
            <a:xfrm rot="16200000" flipH="1">
              <a:off x="1778" y="214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80" name="Oval 164"/>
            <p:cNvSpPr>
              <a:spLocks noChangeArrowheads="1"/>
            </p:cNvSpPr>
            <p:nvPr/>
          </p:nvSpPr>
          <p:spPr bwMode="auto">
            <a:xfrm rot="16200000" flipH="1">
              <a:off x="1658" y="227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81" name="Oval 165"/>
            <p:cNvSpPr>
              <a:spLocks noChangeArrowheads="1"/>
            </p:cNvSpPr>
            <p:nvPr/>
          </p:nvSpPr>
          <p:spPr bwMode="auto">
            <a:xfrm rot="16200000" flipH="1">
              <a:off x="1400" y="240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82" name="Oval 166"/>
            <p:cNvSpPr>
              <a:spLocks noChangeArrowheads="1"/>
            </p:cNvSpPr>
            <p:nvPr/>
          </p:nvSpPr>
          <p:spPr bwMode="auto">
            <a:xfrm rot="16200000" flipH="1">
              <a:off x="1274" y="2528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83" name="Oval 167"/>
            <p:cNvSpPr>
              <a:spLocks noChangeArrowheads="1"/>
            </p:cNvSpPr>
            <p:nvPr/>
          </p:nvSpPr>
          <p:spPr bwMode="auto">
            <a:xfrm rot="16200000" flipH="1">
              <a:off x="1145" y="265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84" name="Oval 168"/>
            <p:cNvSpPr>
              <a:spLocks noChangeArrowheads="1"/>
            </p:cNvSpPr>
            <p:nvPr/>
          </p:nvSpPr>
          <p:spPr bwMode="auto">
            <a:xfrm rot="16200000" flipH="1">
              <a:off x="1145" y="277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85" name="Oval 169"/>
            <p:cNvSpPr>
              <a:spLocks noChangeArrowheads="1"/>
            </p:cNvSpPr>
            <p:nvPr/>
          </p:nvSpPr>
          <p:spPr bwMode="auto">
            <a:xfrm rot="16200000" flipH="1">
              <a:off x="1145" y="291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86" name="Oval 170"/>
            <p:cNvSpPr>
              <a:spLocks noChangeArrowheads="1"/>
            </p:cNvSpPr>
            <p:nvPr/>
          </p:nvSpPr>
          <p:spPr bwMode="auto">
            <a:xfrm rot="16200000" flipH="1">
              <a:off x="1145" y="3038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87" name="Oval 171"/>
            <p:cNvSpPr>
              <a:spLocks noChangeArrowheads="1"/>
            </p:cNvSpPr>
            <p:nvPr/>
          </p:nvSpPr>
          <p:spPr bwMode="auto">
            <a:xfrm rot="16200000" flipH="1">
              <a:off x="1004" y="316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88" name="Oval 172"/>
            <p:cNvSpPr>
              <a:spLocks noChangeArrowheads="1"/>
            </p:cNvSpPr>
            <p:nvPr/>
          </p:nvSpPr>
          <p:spPr bwMode="auto">
            <a:xfrm rot="5400000">
              <a:off x="1004" y="342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9" name="Oval 173"/>
            <p:cNvSpPr>
              <a:spLocks noChangeArrowheads="1"/>
            </p:cNvSpPr>
            <p:nvPr/>
          </p:nvSpPr>
          <p:spPr bwMode="auto">
            <a:xfrm rot="5400000">
              <a:off x="1004" y="355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0" name="Oval 174"/>
            <p:cNvSpPr>
              <a:spLocks noChangeArrowheads="1"/>
            </p:cNvSpPr>
            <p:nvPr/>
          </p:nvSpPr>
          <p:spPr bwMode="auto">
            <a:xfrm rot="16200000" flipH="1">
              <a:off x="1526" y="227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</p:grpSp>
      <p:grpSp>
        <p:nvGrpSpPr>
          <p:cNvPr id="9391" name="Group 175"/>
          <p:cNvGrpSpPr>
            <a:grpSpLocks/>
          </p:cNvGrpSpPr>
          <p:nvPr/>
        </p:nvGrpSpPr>
        <p:grpSpPr bwMode="auto">
          <a:xfrm>
            <a:off x="2049463" y="2794000"/>
            <a:ext cx="2809875" cy="3222625"/>
            <a:chOff x="1394" y="1760"/>
            <a:chExt cx="1770" cy="2030"/>
          </a:xfrm>
        </p:grpSpPr>
        <p:sp>
          <p:nvSpPr>
            <p:cNvPr id="9392" name="Oval 176"/>
            <p:cNvSpPr>
              <a:spLocks noChangeArrowheads="1"/>
            </p:cNvSpPr>
            <p:nvPr/>
          </p:nvSpPr>
          <p:spPr bwMode="auto">
            <a:xfrm rot="5400000">
              <a:off x="3068" y="176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93" name="Oval 177"/>
            <p:cNvSpPr>
              <a:spLocks noChangeArrowheads="1"/>
            </p:cNvSpPr>
            <p:nvPr/>
          </p:nvSpPr>
          <p:spPr bwMode="auto">
            <a:xfrm rot="5400000">
              <a:off x="3068" y="188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94" name="Oval 178"/>
            <p:cNvSpPr>
              <a:spLocks noChangeArrowheads="1"/>
            </p:cNvSpPr>
            <p:nvPr/>
          </p:nvSpPr>
          <p:spPr bwMode="auto">
            <a:xfrm rot="5400000">
              <a:off x="2936" y="2018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95" name="Oval 179"/>
            <p:cNvSpPr>
              <a:spLocks noChangeArrowheads="1"/>
            </p:cNvSpPr>
            <p:nvPr/>
          </p:nvSpPr>
          <p:spPr bwMode="auto">
            <a:xfrm rot="5400000">
              <a:off x="2936" y="2147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96" name="Oval 180"/>
            <p:cNvSpPr>
              <a:spLocks noChangeArrowheads="1"/>
            </p:cNvSpPr>
            <p:nvPr/>
          </p:nvSpPr>
          <p:spPr bwMode="auto">
            <a:xfrm rot="5400000">
              <a:off x="2936" y="2273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97" name="Oval 181"/>
            <p:cNvSpPr>
              <a:spLocks noChangeArrowheads="1"/>
            </p:cNvSpPr>
            <p:nvPr/>
          </p:nvSpPr>
          <p:spPr bwMode="auto">
            <a:xfrm rot="5400000">
              <a:off x="2936" y="253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98" name="Oval 182"/>
            <p:cNvSpPr>
              <a:spLocks noChangeArrowheads="1"/>
            </p:cNvSpPr>
            <p:nvPr/>
          </p:nvSpPr>
          <p:spPr bwMode="auto">
            <a:xfrm rot="5400000">
              <a:off x="2804" y="266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399" name="Oval 183"/>
            <p:cNvSpPr>
              <a:spLocks noChangeArrowheads="1"/>
            </p:cNvSpPr>
            <p:nvPr/>
          </p:nvSpPr>
          <p:spPr bwMode="auto">
            <a:xfrm rot="5400000">
              <a:off x="2804" y="278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00" name="Oval 184"/>
            <p:cNvSpPr>
              <a:spLocks noChangeArrowheads="1"/>
            </p:cNvSpPr>
            <p:nvPr/>
          </p:nvSpPr>
          <p:spPr bwMode="auto">
            <a:xfrm rot="5400000">
              <a:off x="2675" y="2918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01" name="Oval 185"/>
            <p:cNvSpPr>
              <a:spLocks noChangeArrowheads="1"/>
            </p:cNvSpPr>
            <p:nvPr/>
          </p:nvSpPr>
          <p:spPr bwMode="auto">
            <a:xfrm rot="5400000">
              <a:off x="2675" y="304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02" name="Oval 186"/>
            <p:cNvSpPr>
              <a:spLocks noChangeArrowheads="1"/>
            </p:cNvSpPr>
            <p:nvPr/>
          </p:nvSpPr>
          <p:spPr bwMode="auto">
            <a:xfrm rot="5400000">
              <a:off x="2546" y="317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03" name="Oval 187"/>
            <p:cNvSpPr>
              <a:spLocks noChangeArrowheads="1"/>
            </p:cNvSpPr>
            <p:nvPr/>
          </p:nvSpPr>
          <p:spPr bwMode="auto">
            <a:xfrm rot="5400000">
              <a:off x="2420" y="330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04" name="Oval 188"/>
            <p:cNvSpPr>
              <a:spLocks noChangeArrowheads="1"/>
            </p:cNvSpPr>
            <p:nvPr/>
          </p:nvSpPr>
          <p:spPr bwMode="auto">
            <a:xfrm rot="5400000">
              <a:off x="2420" y="343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05" name="Oval 189"/>
            <p:cNvSpPr>
              <a:spLocks noChangeArrowheads="1"/>
            </p:cNvSpPr>
            <p:nvPr/>
          </p:nvSpPr>
          <p:spPr bwMode="auto">
            <a:xfrm rot="5400000">
              <a:off x="2294" y="3563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06" name="Oval 190"/>
            <p:cNvSpPr>
              <a:spLocks noChangeArrowheads="1"/>
            </p:cNvSpPr>
            <p:nvPr/>
          </p:nvSpPr>
          <p:spPr bwMode="auto">
            <a:xfrm rot="5400000">
              <a:off x="2036" y="3563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07" name="Oval 191"/>
            <p:cNvSpPr>
              <a:spLocks noChangeArrowheads="1"/>
            </p:cNvSpPr>
            <p:nvPr/>
          </p:nvSpPr>
          <p:spPr bwMode="auto">
            <a:xfrm rot="5400000">
              <a:off x="1778" y="369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08" name="Oval 192"/>
            <p:cNvSpPr>
              <a:spLocks noChangeArrowheads="1"/>
            </p:cNvSpPr>
            <p:nvPr/>
          </p:nvSpPr>
          <p:spPr bwMode="auto">
            <a:xfrm rot="5400000">
              <a:off x="2168" y="3563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09" name="Oval 193"/>
            <p:cNvSpPr>
              <a:spLocks noChangeArrowheads="1"/>
            </p:cNvSpPr>
            <p:nvPr/>
          </p:nvSpPr>
          <p:spPr bwMode="auto">
            <a:xfrm rot="5400000">
              <a:off x="1910" y="369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10" name="Oval 194"/>
            <p:cNvSpPr>
              <a:spLocks noChangeArrowheads="1"/>
            </p:cNvSpPr>
            <p:nvPr/>
          </p:nvSpPr>
          <p:spPr bwMode="auto">
            <a:xfrm rot="5400000">
              <a:off x="1652" y="3693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11" name="Oval 195"/>
            <p:cNvSpPr>
              <a:spLocks noChangeArrowheads="1"/>
            </p:cNvSpPr>
            <p:nvPr/>
          </p:nvSpPr>
          <p:spPr bwMode="auto">
            <a:xfrm rot="5400000">
              <a:off x="1526" y="3693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12" name="Oval 196"/>
            <p:cNvSpPr>
              <a:spLocks noChangeArrowheads="1"/>
            </p:cNvSpPr>
            <p:nvPr/>
          </p:nvSpPr>
          <p:spPr bwMode="auto">
            <a:xfrm rot="5400000">
              <a:off x="1394" y="3693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13" name="Oval 197"/>
            <p:cNvSpPr>
              <a:spLocks noChangeArrowheads="1"/>
            </p:cNvSpPr>
            <p:nvPr/>
          </p:nvSpPr>
          <p:spPr bwMode="auto">
            <a:xfrm rot="5400000">
              <a:off x="2936" y="240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</p:grpSp>
      <p:grpSp>
        <p:nvGrpSpPr>
          <p:cNvPr id="9414" name="Group 198"/>
          <p:cNvGrpSpPr>
            <a:grpSpLocks/>
          </p:cNvGrpSpPr>
          <p:nvPr/>
        </p:nvGrpSpPr>
        <p:grpSpPr bwMode="auto">
          <a:xfrm>
            <a:off x="1839913" y="3394075"/>
            <a:ext cx="2609850" cy="2393950"/>
            <a:chOff x="1262" y="2138"/>
            <a:chExt cx="1644" cy="1508"/>
          </a:xfrm>
        </p:grpSpPr>
        <p:sp>
          <p:nvSpPr>
            <p:cNvPr id="9415" name="Oval 199"/>
            <p:cNvSpPr>
              <a:spLocks noChangeArrowheads="1"/>
            </p:cNvSpPr>
            <p:nvPr/>
          </p:nvSpPr>
          <p:spPr bwMode="auto">
            <a:xfrm rot="5400000">
              <a:off x="2810" y="2138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16" name="Oval 200"/>
            <p:cNvSpPr>
              <a:spLocks noChangeArrowheads="1"/>
            </p:cNvSpPr>
            <p:nvPr/>
          </p:nvSpPr>
          <p:spPr bwMode="auto">
            <a:xfrm rot="5400000">
              <a:off x="2678" y="226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17" name="Oval 201"/>
            <p:cNvSpPr>
              <a:spLocks noChangeArrowheads="1"/>
            </p:cNvSpPr>
            <p:nvPr/>
          </p:nvSpPr>
          <p:spPr bwMode="auto">
            <a:xfrm rot="5400000">
              <a:off x="2678" y="239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18" name="Oval 202"/>
            <p:cNvSpPr>
              <a:spLocks noChangeArrowheads="1"/>
            </p:cNvSpPr>
            <p:nvPr/>
          </p:nvSpPr>
          <p:spPr bwMode="auto">
            <a:xfrm rot="5400000">
              <a:off x="2546" y="251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19" name="Oval 203"/>
            <p:cNvSpPr>
              <a:spLocks noChangeArrowheads="1"/>
            </p:cNvSpPr>
            <p:nvPr/>
          </p:nvSpPr>
          <p:spPr bwMode="auto">
            <a:xfrm rot="5400000">
              <a:off x="2426" y="2648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20" name="Oval 204"/>
            <p:cNvSpPr>
              <a:spLocks noChangeArrowheads="1"/>
            </p:cNvSpPr>
            <p:nvPr/>
          </p:nvSpPr>
          <p:spPr bwMode="auto">
            <a:xfrm rot="5400000">
              <a:off x="2294" y="277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21" name="Oval 205"/>
            <p:cNvSpPr>
              <a:spLocks noChangeArrowheads="1"/>
            </p:cNvSpPr>
            <p:nvPr/>
          </p:nvSpPr>
          <p:spPr bwMode="auto">
            <a:xfrm rot="5400000">
              <a:off x="2294" y="291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22" name="Oval 206"/>
            <p:cNvSpPr>
              <a:spLocks noChangeArrowheads="1"/>
            </p:cNvSpPr>
            <p:nvPr/>
          </p:nvSpPr>
          <p:spPr bwMode="auto">
            <a:xfrm rot="5400000">
              <a:off x="2162" y="3038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23" name="Oval 207"/>
            <p:cNvSpPr>
              <a:spLocks noChangeArrowheads="1"/>
            </p:cNvSpPr>
            <p:nvPr/>
          </p:nvSpPr>
          <p:spPr bwMode="auto">
            <a:xfrm rot="5400000">
              <a:off x="2030" y="3158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24" name="Oval 208"/>
            <p:cNvSpPr>
              <a:spLocks noChangeArrowheads="1"/>
            </p:cNvSpPr>
            <p:nvPr/>
          </p:nvSpPr>
          <p:spPr bwMode="auto">
            <a:xfrm rot="5400000">
              <a:off x="1910" y="329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25" name="Oval 209"/>
            <p:cNvSpPr>
              <a:spLocks noChangeArrowheads="1"/>
            </p:cNvSpPr>
            <p:nvPr/>
          </p:nvSpPr>
          <p:spPr bwMode="auto">
            <a:xfrm rot="5400000">
              <a:off x="1784" y="342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26" name="Oval 210"/>
            <p:cNvSpPr>
              <a:spLocks noChangeArrowheads="1"/>
            </p:cNvSpPr>
            <p:nvPr/>
          </p:nvSpPr>
          <p:spPr bwMode="auto">
            <a:xfrm rot="5400000">
              <a:off x="1646" y="342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27" name="Oval 211"/>
            <p:cNvSpPr>
              <a:spLocks noChangeArrowheads="1"/>
            </p:cNvSpPr>
            <p:nvPr/>
          </p:nvSpPr>
          <p:spPr bwMode="auto">
            <a:xfrm rot="5400000">
              <a:off x="1526" y="355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28" name="Oval 212"/>
            <p:cNvSpPr>
              <a:spLocks noChangeArrowheads="1"/>
            </p:cNvSpPr>
            <p:nvPr/>
          </p:nvSpPr>
          <p:spPr bwMode="auto">
            <a:xfrm rot="5400000">
              <a:off x="1262" y="355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</p:grpSp>
      <p:grpSp>
        <p:nvGrpSpPr>
          <p:cNvPr id="9429" name="Group 213"/>
          <p:cNvGrpSpPr>
            <a:grpSpLocks/>
          </p:cNvGrpSpPr>
          <p:nvPr/>
        </p:nvGrpSpPr>
        <p:grpSpPr bwMode="auto">
          <a:xfrm>
            <a:off x="1646238" y="2784475"/>
            <a:ext cx="3003550" cy="3013075"/>
            <a:chOff x="1140" y="1754"/>
            <a:chExt cx="1892" cy="1898"/>
          </a:xfrm>
        </p:grpSpPr>
        <p:sp>
          <p:nvSpPr>
            <p:cNvPr id="9430" name="Oval 214"/>
            <p:cNvSpPr>
              <a:spLocks noChangeArrowheads="1"/>
            </p:cNvSpPr>
            <p:nvPr/>
          </p:nvSpPr>
          <p:spPr bwMode="auto">
            <a:xfrm rot="5400000">
              <a:off x="2808" y="188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31" name="Oval 215"/>
            <p:cNvSpPr>
              <a:spLocks noChangeArrowheads="1"/>
            </p:cNvSpPr>
            <p:nvPr/>
          </p:nvSpPr>
          <p:spPr bwMode="auto">
            <a:xfrm rot="5400000">
              <a:off x="2682" y="201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2" name="Oval 216"/>
            <p:cNvSpPr>
              <a:spLocks noChangeArrowheads="1"/>
            </p:cNvSpPr>
            <p:nvPr/>
          </p:nvSpPr>
          <p:spPr bwMode="auto">
            <a:xfrm rot="5400000">
              <a:off x="2550" y="201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" name="Oval 217"/>
            <p:cNvSpPr>
              <a:spLocks noChangeArrowheads="1"/>
            </p:cNvSpPr>
            <p:nvPr/>
          </p:nvSpPr>
          <p:spPr bwMode="auto">
            <a:xfrm rot="5400000">
              <a:off x="2424" y="214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" name="Oval 218"/>
            <p:cNvSpPr>
              <a:spLocks noChangeArrowheads="1"/>
            </p:cNvSpPr>
            <p:nvPr/>
          </p:nvSpPr>
          <p:spPr bwMode="auto">
            <a:xfrm rot="5400000">
              <a:off x="2166" y="227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" name="Oval 219"/>
            <p:cNvSpPr>
              <a:spLocks noChangeArrowheads="1"/>
            </p:cNvSpPr>
            <p:nvPr/>
          </p:nvSpPr>
          <p:spPr bwMode="auto">
            <a:xfrm rot="5400000">
              <a:off x="2037" y="240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" name="Oval 220"/>
            <p:cNvSpPr>
              <a:spLocks noChangeArrowheads="1"/>
            </p:cNvSpPr>
            <p:nvPr/>
          </p:nvSpPr>
          <p:spPr bwMode="auto">
            <a:xfrm rot="5400000">
              <a:off x="1910" y="278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" name="Oval 221"/>
            <p:cNvSpPr>
              <a:spLocks noChangeArrowheads="1"/>
            </p:cNvSpPr>
            <p:nvPr/>
          </p:nvSpPr>
          <p:spPr bwMode="auto">
            <a:xfrm rot="5400000">
              <a:off x="1776" y="291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8" name="Oval 222"/>
            <p:cNvSpPr>
              <a:spLocks noChangeArrowheads="1"/>
            </p:cNvSpPr>
            <p:nvPr/>
          </p:nvSpPr>
          <p:spPr bwMode="auto">
            <a:xfrm rot="5400000">
              <a:off x="1140" y="355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9" name="Oval 223"/>
            <p:cNvSpPr>
              <a:spLocks noChangeArrowheads="1"/>
            </p:cNvSpPr>
            <p:nvPr/>
          </p:nvSpPr>
          <p:spPr bwMode="auto">
            <a:xfrm rot="5400000">
              <a:off x="1140" y="3426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" name="Oval 224"/>
            <p:cNvSpPr>
              <a:spLocks noChangeArrowheads="1"/>
            </p:cNvSpPr>
            <p:nvPr/>
          </p:nvSpPr>
          <p:spPr bwMode="auto">
            <a:xfrm rot="5400000">
              <a:off x="1272" y="329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" name="Oval 225"/>
            <p:cNvSpPr>
              <a:spLocks noChangeArrowheads="1"/>
            </p:cNvSpPr>
            <p:nvPr/>
          </p:nvSpPr>
          <p:spPr bwMode="auto">
            <a:xfrm rot="5400000">
              <a:off x="1272" y="3168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" name="Oval 226"/>
            <p:cNvSpPr>
              <a:spLocks noChangeArrowheads="1"/>
            </p:cNvSpPr>
            <p:nvPr/>
          </p:nvSpPr>
          <p:spPr bwMode="auto">
            <a:xfrm rot="5400000">
              <a:off x="1398" y="304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3" name="Oval 227"/>
            <p:cNvSpPr>
              <a:spLocks noChangeArrowheads="1"/>
            </p:cNvSpPr>
            <p:nvPr/>
          </p:nvSpPr>
          <p:spPr bwMode="auto">
            <a:xfrm rot="5400000">
              <a:off x="1524" y="3042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4" name="Oval 228"/>
            <p:cNvSpPr>
              <a:spLocks noChangeArrowheads="1"/>
            </p:cNvSpPr>
            <p:nvPr/>
          </p:nvSpPr>
          <p:spPr bwMode="auto">
            <a:xfrm rot="5400000">
              <a:off x="1650" y="291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5" name="Oval 229"/>
            <p:cNvSpPr>
              <a:spLocks noChangeArrowheads="1"/>
            </p:cNvSpPr>
            <p:nvPr/>
          </p:nvSpPr>
          <p:spPr bwMode="auto">
            <a:xfrm rot="5400000">
              <a:off x="2936" y="175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 sz="1600">
                <a:solidFill>
                  <a:srgbClr val="00264C"/>
                </a:solidFill>
              </a:endParaRPr>
            </a:p>
          </p:txBody>
        </p:sp>
        <p:sp>
          <p:nvSpPr>
            <p:cNvPr id="9446" name="Oval 230"/>
            <p:cNvSpPr>
              <a:spLocks noChangeArrowheads="1"/>
            </p:cNvSpPr>
            <p:nvPr/>
          </p:nvSpPr>
          <p:spPr bwMode="auto">
            <a:xfrm rot="5400000">
              <a:off x="1910" y="2654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7" name="Oval 231"/>
            <p:cNvSpPr>
              <a:spLocks noChangeArrowheads="1"/>
            </p:cNvSpPr>
            <p:nvPr/>
          </p:nvSpPr>
          <p:spPr bwMode="auto">
            <a:xfrm rot="5400000">
              <a:off x="2028" y="2520"/>
              <a:ext cx="96" cy="96"/>
            </a:xfrm>
            <a:prstGeom prst="ellipse">
              <a:avLst/>
            </a:prstGeom>
            <a:solidFill>
              <a:srgbClr val="0026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85775" y="1314450"/>
            <a:ext cx="3886200" cy="5105400"/>
          </a:xfrm>
          <a:prstGeom prst="rect">
            <a:avLst/>
          </a:prstGeom>
          <a:noFill/>
          <a:ln w="38100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457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Restrictions on the Warping Function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47700" y="1485900"/>
            <a:ext cx="37338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 u="sng">
                <a:solidFill>
                  <a:srgbClr val="CC3300"/>
                </a:solidFill>
              </a:rPr>
              <a:t>Monotonicity</a:t>
            </a:r>
            <a:r>
              <a:rPr lang="en-US" altLang="en-US" sz="1600">
                <a:solidFill>
                  <a:srgbClr val="CC3300"/>
                </a:solidFill>
              </a:rPr>
              <a:t>: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s-</a:t>
            </a:r>
            <a:r>
              <a:rPr lang="en-US" altLang="en-US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i="1" baseline="-25000">
                <a:solidFill>
                  <a:srgbClr val="CC33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≤</a:t>
            </a:r>
            <a:r>
              <a:rPr lang="en-US" altLang="en-US" b="1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1600">
                <a:solidFill>
                  <a:srgbClr val="CC3300"/>
                </a:solidFill>
              </a:rPr>
              <a:t>  </a:t>
            </a:r>
            <a:r>
              <a:rPr lang="en-US" altLang="en-US" sz="1600">
                <a:solidFill>
                  <a:srgbClr val="00264C"/>
                </a:solidFill>
              </a:rPr>
              <a:t>and</a:t>
            </a:r>
            <a:r>
              <a:rPr lang="en-US" altLang="en-US" sz="1600">
                <a:solidFill>
                  <a:srgbClr val="CC3300"/>
                </a:solidFill>
              </a:rPr>
              <a:t> 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s-</a:t>
            </a:r>
            <a:r>
              <a:rPr lang="en-US" altLang="en-US" b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≤</a:t>
            </a:r>
            <a:r>
              <a:rPr lang="en-US" altLang="en-US" b="1" i="1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1600">
                <a:solidFill>
                  <a:srgbClr val="00264C"/>
                </a:solidFill>
                <a:sym typeface="Symbol" panose="05050102010706020507" pitchFamily="18" charset="2"/>
              </a:rPr>
              <a:t>.</a:t>
            </a:r>
            <a:endParaRPr lang="en-US" altLang="en-US" sz="1600">
              <a:solidFill>
                <a:srgbClr val="00264C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The alignment path does not go back in “</a:t>
            </a:r>
            <a:r>
              <a:rPr lang="en-US" altLang="en-US" sz="1600" i="1">
                <a:solidFill>
                  <a:srgbClr val="00264C"/>
                </a:solidFill>
              </a:rPr>
              <a:t>time</a:t>
            </a:r>
            <a:r>
              <a:rPr lang="en-US" altLang="en-US" sz="1600">
                <a:solidFill>
                  <a:srgbClr val="00264C"/>
                </a:solidFill>
              </a:rPr>
              <a:t>” index.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285875" y="2649538"/>
            <a:ext cx="19431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4762500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991100" y="1485900"/>
            <a:ext cx="38100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 u="sng">
                <a:solidFill>
                  <a:srgbClr val="CC3300"/>
                </a:solidFill>
              </a:rPr>
              <a:t>Continuity</a:t>
            </a:r>
            <a:r>
              <a:rPr lang="en-US" altLang="en-US" sz="1600">
                <a:solidFill>
                  <a:srgbClr val="CC3300"/>
                </a:solidFill>
              </a:rPr>
              <a:t>: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s-</a:t>
            </a:r>
            <a:r>
              <a:rPr lang="en-US" altLang="en-US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≤ 1</a:t>
            </a:r>
            <a:r>
              <a:rPr lang="en-US" altLang="en-US" sz="1600">
                <a:solidFill>
                  <a:srgbClr val="00264C"/>
                </a:solidFill>
              </a:rPr>
              <a:t> and</a:t>
            </a:r>
            <a:r>
              <a:rPr lang="en-US" altLang="en-US" sz="1600">
                <a:solidFill>
                  <a:srgbClr val="CC3300"/>
                </a:solidFill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s-</a:t>
            </a:r>
            <a:r>
              <a:rPr lang="en-US" altLang="en-US" b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≤ 1</a:t>
            </a:r>
            <a:r>
              <a:rPr lang="en-US" altLang="en-US" sz="1600">
                <a:solidFill>
                  <a:srgbClr val="00264C"/>
                </a:solidFill>
                <a:sym typeface="Symbol" panose="05050102010706020507" pitchFamily="18" charset="2"/>
              </a:rPr>
              <a:t>.</a:t>
            </a:r>
            <a:endParaRPr lang="en-US" altLang="en-US">
              <a:solidFill>
                <a:srgbClr val="00264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The alignment path does not jump in “</a:t>
            </a:r>
            <a:r>
              <a:rPr lang="en-US" altLang="en-US" sz="1600" i="1">
                <a:solidFill>
                  <a:srgbClr val="00264C"/>
                </a:solidFill>
              </a:rPr>
              <a:t>time</a:t>
            </a:r>
            <a:r>
              <a:rPr lang="en-US" altLang="en-US" sz="1600">
                <a:solidFill>
                  <a:srgbClr val="00264C"/>
                </a:solidFill>
              </a:rPr>
              <a:t>” index.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827713" y="2667000"/>
            <a:ext cx="19431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72000"/>
            <a:ext cx="18272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47700" y="4076700"/>
            <a:ext cx="3352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Guarantees that features are not repeated in the alignment. </a:t>
            </a:r>
            <a:endParaRPr lang="en-US" altLang="en-US" sz="16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991100" y="4076700"/>
            <a:ext cx="3429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Guarantees that the alignment does not omit important features. </a:t>
            </a:r>
            <a:endParaRPr lang="en-US" altLang="en-US" sz="1600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791075" y="1314450"/>
            <a:ext cx="3886200" cy="5105400"/>
          </a:xfrm>
          <a:prstGeom prst="rect">
            <a:avLst/>
          </a:prstGeom>
          <a:noFill/>
          <a:ln w="38100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1485900" y="3771900"/>
            <a:ext cx="400050" cy="152400"/>
            <a:chOff x="936" y="2376"/>
            <a:chExt cx="252" cy="96"/>
          </a:xfrm>
        </p:grpSpPr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936" y="2382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55" name="Group 15"/>
            <p:cNvGrpSpPr>
              <a:grpSpLocks/>
            </p:cNvGrpSpPr>
            <p:nvPr/>
          </p:nvGrpSpPr>
          <p:grpSpPr bwMode="auto">
            <a:xfrm>
              <a:off x="936" y="2376"/>
              <a:ext cx="252" cy="96"/>
              <a:chOff x="1344" y="2466"/>
              <a:chExt cx="252" cy="96"/>
            </a:xfrm>
          </p:grpSpPr>
          <p:sp>
            <p:nvSpPr>
              <p:cNvPr id="10256" name="Rectangle 16"/>
              <p:cNvSpPr>
                <a:spLocks noChangeArrowheads="1"/>
              </p:cNvSpPr>
              <p:nvPr/>
            </p:nvSpPr>
            <p:spPr bwMode="auto">
              <a:xfrm>
                <a:off x="1452" y="2466"/>
                <a:ext cx="144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 i="1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0257" name="Line 17"/>
              <p:cNvSpPr>
                <a:spLocks noChangeShapeType="1"/>
              </p:cNvSpPr>
              <p:nvPr/>
            </p:nvSpPr>
            <p:spPr bwMode="auto">
              <a:xfrm>
                <a:off x="1344" y="251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1323975" y="3171825"/>
            <a:ext cx="152400" cy="571500"/>
            <a:chOff x="834" y="1992"/>
            <a:chExt cx="96" cy="360"/>
          </a:xfrm>
        </p:grpSpPr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 rot="5400000">
              <a:off x="780" y="2208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60" name="Group 20"/>
            <p:cNvGrpSpPr>
              <a:grpSpLocks/>
            </p:cNvGrpSpPr>
            <p:nvPr/>
          </p:nvGrpSpPr>
          <p:grpSpPr bwMode="auto">
            <a:xfrm>
              <a:off x="834" y="1992"/>
              <a:ext cx="96" cy="360"/>
              <a:chOff x="588" y="1818"/>
              <a:chExt cx="96" cy="360"/>
            </a:xfrm>
          </p:grpSpPr>
          <p:sp>
            <p:nvSpPr>
              <p:cNvPr id="10261" name="Rectangle 21"/>
              <p:cNvSpPr>
                <a:spLocks noChangeArrowheads="1"/>
              </p:cNvSpPr>
              <p:nvPr/>
            </p:nvSpPr>
            <p:spPr bwMode="auto">
              <a:xfrm>
                <a:off x="588" y="1818"/>
                <a:ext cx="96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 i="1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j</a:t>
                </a:r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 rot="-5400000">
                <a:off x="564" y="210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263" name="Group 23"/>
          <p:cNvGrpSpPr>
            <a:grpSpLocks/>
          </p:cNvGrpSpPr>
          <p:nvPr/>
        </p:nvGrpSpPr>
        <p:grpSpPr bwMode="auto">
          <a:xfrm>
            <a:off x="6019800" y="3762375"/>
            <a:ext cx="400050" cy="152400"/>
            <a:chOff x="936" y="2376"/>
            <a:chExt cx="252" cy="96"/>
          </a:xfrm>
        </p:grpSpPr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936" y="2382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65" name="Group 25"/>
            <p:cNvGrpSpPr>
              <a:grpSpLocks/>
            </p:cNvGrpSpPr>
            <p:nvPr/>
          </p:nvGrpSpPr>
          <p:grpSpPr bwMode="auto">
            <a:xfrm>
              <a:off x="936" y="2376"/>
              <a:ext cx="252" cy="96"/>
              <a:chOff x="1344" y="2466"/>
              <a:chExt cx="252" cy="96"/>
            </a:xfrm>
          </p:grpSpPr>
          <p:sp>
            <p:nvSpPr>
              <p:cNvPr id="10266" name="Rectangle 26"/>
              <p:cNvSpPr>
                <a:spLocks noChangeArrowheads="1"/>
              </p:cNvSpPr>
              <p:nvPr/>
            </p:nvSpPr>
            <p:spPr bwMode="auto">
              <a:xfrm>
                <a:off x="1452" y="2466"/>
                <a:ext cx="144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 i="1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0267" name="Line 27"/>
              <p:cNvSpPr>
                <a:spLocks noChangeShapeType="1"/>
              </p:cNvSpPr>
              <p:nvPr/>
            </p:nvSpPr>
            <p:spPr bwMode="auto">
              <a:xfrm>
                <a:off x="1344" y="251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5857875" y="3162300"/>
            <a:ext cx="152400" cy="571500"/>
            <a:chOff x="834" y="1992"/>
            <a:chExt cx="96" cy="360"/>
          </a:xfrm>
        </p:grpSpPr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 rot="5400000">
              <a:off x="780" y="2208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70" name="Group 30"/>
            <p:cNvGrpSpPr>
              <a:grpSpLocks/>
            </p:cNvGrpSpPr>
            <p:nvPr/>
          </p:nvGrpSpPr>
          <p:grpSpPr bwMode="auto">
            <a:xfrm>
              <a:off x="834" y="1992"/>
              <a:ext cx="96" cy="360"/>
              <a:chOff x="588" y="1818"/>
              <a:chExt cx="96" cy="360"/>
            </a:xfrm>
          </p:grpSpPr>
          <p:sp>
            <p:nvSpPr>
              <p:cNvPr id="10271" name="Rectangle 31"/>
              <p:cNvSpPr>
                <a:spLocks noChangeArrowheads="1"/>
              </p:cNvSpPr>
              <p:nvPr/>
            </p:nvSpPr>
            <p:spPr bwMode="auto">
              <a:xfrm>
                <a:off x="588" y="1818"/>
                <a:ext cx="96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 i="1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j</a:t>
                </a:r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 rot="-5400000">
                <a:off x="564" y="210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3" name="Freeform 33"/>
          <p:cNvSpPr>
            <a:spLocks/>
          </p:cNvSpPr>
          <p:nvPr/>
        </p:nvSpPr>
        <p:spPr bwMode="auto">
          <a:xfrm>
            <a:off x="6019800" y="2724150"/>
            <a:ext cx="1676400" cy="990600"/>
          </a:xfrm>
          <a:custGeom>
            <a:avLst/>
            <a:gdLst>
              <a:gd name="T0" fmla="*/ 0 w 1056"/>
              <a:gd name="T1" fmla="*/ 624 h 624"/>
              <a:gd name="T2" fmla="*/ 96 w 1056"/>
              <a:gd name="T3" fmla="*/ 576 h 624"/>
              <a:gd name="T4" fmla="*/ 144 w 1056"/>
              <a:gd name="T5" fmla="*/ 528 h 624"/>
              <a:gd name="T6" fmla="*/ 144 w 1056"/>
              <a:gd name="T7" fmla="*/ 480 h 624"/>
              <a:gd name="T8" fmla="*/ 240 w 1056"/>
              <a:gd name="T9" fmla="*/ 384 h 624"/>
              <a:gd name="T10" fmla="*/ 384 w 1056"/>
              <a:gd name="T11" fmla="*/ 336 h 624"/>
              <a:gd name="T12" fmla="*/ 528 w 1056"/>
              <a:gd name="T13" fmla="*/ 288 h 624"/>
              <a:gd name="T14" fmla="*/ 624 w 1056"/>
              <a:gd name="T15" fmla="*/ 240 h 624"/>
              <a:gd name="T16" fmla="*/ 672 w 1056"/>
              <a:gd name="T17" fmla="*/ 192 h 624"/>
              <a:gd name="T18" fmla="*/ 720 w 1056"/>
              <a:gd name="T19" fmla="*/ 144 h 624"/>
              <a:gd name="T20" fmla="*/ 864 w 1056"/>
              <a:gd name="T21" fmla="*/ 96 h 624"/>
              <a:gd name="T22" fmla="*/ 1008 w 1056"/>
              <a:gd name="T23" fmla="*/ 48 h 624"/>
              <a:gd name="T24" fmla="*/ 1056 w 1056"/>
              <a:gd name="T25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56" h="624">
                <a:moveTo>
                  <a:pt x="0" y="624"/>
                </a:moveTo>
                <a:cubicBezTo>
                  <a:pt x="36" y="608"/>
                  <a:pt x="72" y="592"/>
                  <a:pt x="96" y="576"/>
                </a:cubicBezTo>
                <a:cubicBezTo>
                  <a:pt x="120" y="560"/>
                  <a:pt x="136" y="544"/>
                  <a:pt x="144" y="528"/>
                </a:cubicBezTo>
                <a:cubicBezTo>
                  <a:pt x="152" y="512"/>
                  <a:pt x="128" y="504"/>
                  <a:pt x="144" y="480"/>
                </a:cubicBezTo>
                <a:cubicBezTo>
                  <a:pt x="160" y="456"/>
                  <a:pt x="200" y="408"/>
                  <a:pt x="240" y="384"/>
                </a:cubicBezTo>
                <a:cubicBezTo>
                  <a:pt x="280" y="360"/>
                  <a:pt x="336" y="352"/>
                  <a:pt x="384" y="336"/>
                </a:cubicBezTo>
                <a:cubicBezTo>
                  <a:pt x="432" y="320"/>
                  <a:pt x="488" y="304"/>
                  <a:pt x="528" y="288"/>
                </a:cubicBezTo>
                <a:cubicBezTo>
                  <a:pt x="568" y="272"/>
                  <a:pt x="600" y="256"/>
                  <a:pt x="624" y="240"/>
                </a:cubicBezTo>
                <a:cubicBezTo>
                  <a:pt x="648" y="224"/>
                  <a:pt x="656" y="208"/>
                  <a:pt x="672" y="192"/>
                </a:cubicBezTo>
                <a:cubicBezTo>
                  <a:pt x="688" y="176"/>
                  <a:pt x="688" y="160"/>
                  <a:pt x="720" y="144"/>
                </a:cubicBezTo>
                <a:cubicBezTo>
                  <a:pt x="752" y="128"/>
                  <a:pt x="816" y="112"/>
                  <a:pt x="864" y="96"/>
                </a:cubicBezTo>
                <a:cubicBezTo>
                  <a:pt x="912" y="80"/>
                  <a:pt x="976" y="64"/>
                  <a:pt x="1008" y="48"/>
                </a:cubicBezTo>
                <a:cubicBezTo>
                  <a:pt x="1040" y="32"/>
                  <a:pt x="1048" y="8"/>
                  <a:pt x="1056" y="0"/>
                </a:cubicBez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Freeform 34"/>
          <p:cNvSpPr>
            <a:spLocks/>
          </p:cNvSpPr>
          <p:nvPr/>
        </p:nvSpPr>
        <p:spPr bwMode="auto">
          <a:xfrm>
            <a:off x="1497013" y="2695575"/>
            <a:ext cx="1617662" cy="1050925"/>
          </a:xfrm>
          <a:custGeom>
            <a:avLst/>
            <a:gdLst>
              <a:gd name="T0" fmla="*/ 0 w 1008"/>
              <a:gd name="T1" fmla="*/ 672 h 672"/>
              <a:gd name="T2" fmla="*/ 48 w 1008"/>
              <a:gd name="T3" fmla="*/ 624 h 672"/>
              <a:gd name="T4" fmla="*/ 144 w 1008"/>
              <a:gd name="T5" fmla="*/ 576 h 672"/>
              <a:gd name="T6" fmla="*/ 192 w 1008"/>
              <a:gd name="T7" fmla="*/ 576 h 672"/>
              <a:gd name="T8" fmla="*/ 240 w 1008"/>
              <a:gd name="T9" fmla="*/ 528 h 672"/>
              <a:gd name="T10" fmla="*/ 240 w 1008"/>
              <a:gd name="T11" fmla="*/ 480 h 672"/>
              <a:gd name="T12" fmla="*/ 288 w 1008"/>
              <a:gd name="T13" fmla="*/ 384 h 672"/>
              <a:gd name="T14" fmla="*/ 384 w 1008"/>
              <a:gd name="T15" fmla="*/ 336 h 672"/>
              <a:gd name="T16" fmla="*/ 528 w 1008"/>
              <a:gd name="T17" fmla="*/ 288 h 672"/>
              <a:gd name="T18" fmla="*/ 672 w 1008"/>
              <a:gd name="T19" fmla="*/ 240 h 672"/>
              <a:gd name="T20" fmla="*/ 864 w 1008"/>
              <a:gd name="T21" fmla="*/ 192 h 672"/>
              <a:gd name="T22" fmla="*/ 960 w 1008"/>
              <a:gd name="T23" fmla="*/ 96 h 672"/>
              <a:gd name="T24" fmla="*/ 1008 w 1008"/>
              <a:gd name="T2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8" h="672">
                <a:moveTo>
                  <a:pt x="0" y="672"/>
                </a:moveTo>
                <a:cubicBezTo>
                  <a:pt x="12" y="656"/>
                  <a:pt x="24" y="640"/>
                  <a:pt x="48" y="624"/>
                </a:cubicBezTo>
                <a:cubicBezTo>
                  <a:pt x="72" y="608"/>
                  <a:pt x="120" y="584"/>
                  <a:pt x="144" y="576"/>
                </a:cubicBezTo>
                <a:cubicBezTo>
                  <a:pt x="168" y="568"/>
                  <a:pt x="176" y="584"/>
                  <a:pt x="192" y="576"/>
                </a:cubicBezTo>
                <a:cubicBezTo>
                  <a:pt x="208" y="568"/>
                  <a:pt x="232" y="544"/>
                  <a:pt x="240" y="528"/>
                </a:cubicBezTo>
                <a:cubicBezTo>
                  <a:pt x="248" y="512"/>
                  <a:pt x="232" y="504"/>
                  <a:pt x="240" y="480"/>
                </a:cubicBezTo>
                <a:cubicBezTo>
                  <a:pt x="248" y="456"/>
                  <a:pt x="264" y="408"/>
                  <a:pt x="288" y="384"/>
                </a:cubicBezTo>
                <a:cubicBezTo>
                  <a:pt x="312" y="360"/>
                  <a:pt x="344" y="352"/>
                  <a:pt x="384" y="336"/>
                </a:cubicBezTo>
                <a:cubicBezTo>
                  <a:pt x="424" y="320"/>
                  <a:pt x="480" y="304"/>
                  <a:pt x="528" y="288"/>
                </a:cubicBezTo>
                <a:cubicBezTo>
                  <a:pt x="576" y="272"/>
                  <a:pt x="616" y="256"/>
                  <a:pt x="672" y="240"/>
                </a:cubicBezTo>
                <a:cubicBezTo>
                  <a:pt x="728" y="224"/>
                  <a:pt x="816" y="216"/>
                  <a:pt x="864" y="192"/>
                </a:cubicBezTo>
                <a:cubicBezTo>
                  <a:pt x="912" y="168"/>
                  <a:pt x="936" y="128"/>
                  <a:pt x="960" y="96"/>
                </a:cubicBezTo>
                <a:cubicBezTo>
                  <a:pt x="984" y="64"/>
                  <a:pt x="996" y="32"/>
                  <a:pt x="1008" y="0"/>
                </a:cubicBez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3" grpId="0" animBg="1"/>
      <p:bldP spid="102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85775" y="1314450"/>
            <a:ext cx="3886200" cy="5105400"/>
          </a:xfrm>
          <a:prstGeom prst="rect">
            <a:avLst/>
          </a:prstGeom>
          <a:noFill/>
          <a:ln w="38100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3400" y="457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Restrictions on the Warping Function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95300" y="1419225"/>
            <a:ext cx="3848100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 u="sng">
                <a:solidFill>
                  <a:srgbClr val="CC3300"/>
                </a:solidFill>
              </a:rPr>
              <a:t>Boundary Conditions</a:t>
            </a:r>
            <a:r>
              <a:rPr lang="en-US" altLang="en-US" sz="1600">
                <a:solidFill>
                  <a:srgbClr val="CC3300"/>
                </a:solidFill>
              </a:rPr>
              <a:t>: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= 1</a:t>
            </a:r>
            <a:r>
              <a:rPr lang="en-US" altLang="en-US" sz="1600">
                <a:solidFill>
                  <a:schemeClr val="accent2"/>
                </a:solidFill>
              </a:rPr>
              <a:t>,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k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 n</a:t>
            </a:r>
            <a:r>
              <a:rPr lang="en-US" altLang="en-US" b="1" i="1">
                <a:solidFill>
                  <a:schemeClr val="accent2"/>
                </a:solidFill>
                <a:latin typeface="Monotype Corsiva" panose="03010101010201010101" pitchFamily="66" charset="0"/>
              </a:rPr>
              <a:t> </a:t>
            </a:r>
            <a:r>
              <a:rPr lang="en-US" altLang="en-US" sz="1600" b="1" i="1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>
                <a:solidFill>
                  <a:srgbClr val="00264C"/>
                </a:solidFill>
              </a:rPr>
              <a:t>and </a:t>
            </a:r>
            <a:r>
              <a:rPr lang="en-US" altLang="en-US" b="1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= 1, </a:t>
            </a:r>
            <a:r>
              <a:rPr lang="en-US" altLang="en-US" sz="1600">
                <a:solidFill>
                  <a:srgbClr val="009900"/>
                </a:solidFill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k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 m</a:t>
            </a:r>
            <a:r>
              <a:rPr lang="en-US" altLang="en-US" sz="1600">
                <a:solidFill>
                  <a:srgbClr val="00264C"/>
                </a:solidFill>
                <a:sym typeface="Symbol" panose="05050102010706020507" pitchFamily="18" charset="2"/>
              </a:rPr>
              <a:t>.</a:t>
            </a:r>
            <a:endParaRPr lang="en-US" altLang="en-US" b="1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The alignment path starts at the bottom left and ends at the top right.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800600" y="1419225"/>
            <a:ext cx="38862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 u="sng">
                <a:solidFill>
                  <a:srgbClr val="CC3300"/>
                </a:solidFill>
              </a:rPr>
              <a:t>Warping Window</a:t>
            </a:r>
            <a:r>
              <a:rPr lang="en-US" altLang="en-US" sz="1600">
                <a:solidFill>
                  <a:srgbClr val="CC3300"/>
                </a:solidFill>
              </a:rPr>
              <a:t>: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|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|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≤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r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1600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>
                <a:solidFill>
                  <a:srgbClr val="00264C"/>
                </a:solidFill>
              </a:rPr>
              <a:t>where 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r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&gt; 0</a:t>
            </a:r>
            <a:r>
              <a:rPr lang="en-US" altLang="en-US" sz="1600" b="1">
                <a:solidFill>
                  <a:srgbClr val="00264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600">
                <a:solidFill>
                  <a:srgbClr val="00264C"/>
                </a:solidFill>
                <a:sym typeface="Symbol" panose="05050102010706020507" pitchFamily="18" charset="2"/>
              </a:rPr>
              <a:t>is the window length.</a:t>
            </a:r>
            <a:endParaRPr lang="en-US" altLang="en-US" sz="1600" b="1">
              <a:solidFill>
                <a:srgbClr val="00264C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A good alignment path is unlikely to wander too far from the diagonal.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95300" y="4162425"/>
            <a:ext cx="3810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Guarantees that the alignment does not consider partially one of the sequences. </a:t>
            </a:r>
            <a:endParaRPr lang="en-US" altLang="en-US" sz="16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800600" y="4162425"/>
            <a:ext cx="3886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Guarantees that the alignment does not try to skip different features and gets stuck at similar features. </a:t>
            </a:r>
            <a:endParaRPr lang="en-US" altLang="en-US" sz="160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791075" y="1314450"/>
            <a:ext cx="3886200" cy="5105400"/>
          </a:xfrm>
          <a:prstGeom prst="rect">
            <a:avLst/>
          </a:prstGeom>
          <a:noFill/>
          <a:ln w="38100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3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47800" y="2759075"/>
            <a:ext cx="19462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49149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772150" y="2813050"/>
            <a:ext cx="19431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9149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1697038" y="3962400"/>
            <a:ext cx="238125" cy="762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133725" y="3952875"/>
            <a:ext cx="228600" cy="171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395413" y="2819400"/>
            <a:ext cx="228600" cy="171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i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</a:p>
        </p:txBody>
      </p:sp>
      <p:grpSp>
        <p:nvGrpSpPr>
          <p:cNvPr id="11280" name="Group 16"/>
          <p:cNvGrpSpPr>
            <a:grpSpLocks/>
          </p:cNvGrpSpPr>
          <p:nvPr/>
        </p:nvGrpSpPr>
        <p:grpSpPr bwMode="auto">
          <a:xfrm>
            <a:off x="5876925" y="3943350"/>
            <a:ext cx="400050" cy="152400"/>
            <a:chOff x="936" y="2376"/>
            <a:chExt cx="252" cy="96"/>
          </a:xfrm>
        </p:grpSpPr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936" y="2382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2" name="Group 18"/>
            <p:cNvGrpSpPr>
              <a:grpSpLocks/>
            </p:cNvGrpSpPr>
            <p:nvPr/>
          </p:nvGrpSpPr>
          <p:grpSpPr bwMode="auto">
            <a:xfrm>
              <a:off x="936" y="2376"/>
              <a:ext cx="252" cy="96"/>
              <a:chOff x="1344" y="2466"/>
              <a:chExt cx="252" cy="96"/>
            </a:xfrm>
          </p:grpSpPr>
          <p:sp>
            <p:nvSpPr>
              <p:cNvPr id="11283" name="Rectangle 19"/>
              <p:cNvSpPr>
                <a:spLocks noChangeArrowheads="1"/>
              </p:cNvSpPr>
              <p:nvPr/>
            </p:nvSpPr>
            <p:spPr bwMode="auto">
              <a:xfrm>
                <a:off x="1452" y="2466"/>
                <a:ext cx="144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 i="1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1284" name="Line 20"/>
              <p:cNvSpPr>
                <a:spLocks noChangeShapeType="1"/>
              </p:cNvSpPr>
              <p:nvPr/>
            </p:nvSpPr>
            <p:spPr bwMode="auto">
              <a:xfrm>
                <a:off x="1344" y="251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5715000" y="3343275"/>
            <a:ext cx="152400" cy="571500"/>
            <a:chOff x="834" y="1992"/>
            <a:chExt cx="96" cy="360"/>
          </a:xfrm>
        </p:grpSpPr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 rot="5400000">
              <a:off x="780" y="2208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7" name="Group 23"/>
            <p:cNvGrpSpPr>
              <a:grpSpLocks/>
            </p:cNvGrpSpPr>
            <p:nvPr/>
          </p:nvGrpSpPr>
          <p:grpSpPr bwMode="auto">
            <a:xfrm>
              <a:off x="834" y="1992"/>
              <a:ext cx="96" cy="360"/>
              <a:chOff x="588" y="1818"/>
              <a:chExt cx="96" cy="360"/>
            </a:xfrm>
          </p:grpSpPr>
          <p:sp>
            <p:nvSpPr>
              <p:cNvPr id="11288" name="Rectangle 24"/>
              <p:cNvSpPr>
                <a:spLocks noChangeArrowheads="1"/>
              </p:cNvSpPr>
              <p:nvPr/>
            </p:nvSpPr>
            <p:spPr bwMode="auto">
              <a:xfrm>
                <a:off x="588" y="1818"/>
                <a:ext cx="96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 i="1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j</a:t>
                </a:r>
              </a:p>
            </p:txBody>
          </p:sp>
          <p:sp>
            <p:nvSpPr>
              <p:cNvPr id="11289" name="Line 25"/>
              <p:cNvSpPr>
                <a:spLocks noChangeShapeType="1"/>
              </p:cNvSpPr>
              <p:nvPr/>
            </p:nvSpPr>
            <p:spPr bwMode="auto">
              <a:xfrm rot="-5400000">
                <a:off x="564" y="210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1295400" y="4000500"/>
            <a:ext cx="381000" cy="95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latin typeface="Times New Roman" panose="02020603050405020304" pitchFamily="18" charset="0"/>
              </a:rPr>
              <a:t>(</a:t>
            </a:r>
            <a:r>
              <a:rPr lang="en-US" altLang="en-US" sz="1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latin typeface="Times New Roman" panose="02020603050405020304" pitchFamily="18" charset="0"/>
              </a:rPr>
              <a:t>,</a:t>
            </a:r>
            <a:r>
              <a:rPr lang="en-US" altLang="en-US" sz="1600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>
                <a:latin typeface="Times New Roman" panose="02020603050405020304" pitchFamily="18" charset="0"/>
              </a:rPr>
              <a:t>)</a:t>
            </a:r>
            <a:endParaRPr lang="en-US" altLang="en-US" sz="16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1291" name="Group 27"/>
          <p:cNvGrpSpPr>
            <a:grpSpLocks/>
          </p:cNvGrpSpPr>
          <p:nvPr/>
        </p:nvGrpSpPr>
        <p:grpSpPr bwMode="auto">
          <a:xfrm>
            <a:off x="2019300" y="3971925"/>
            <a:ext cx="400050" cy="152400"/>
            <a:chOff x="1344" y="2466"/>
            <a:chExt cx="252" cy="96"/>
          </a:xfrm>
        </p:grpSpPr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1452" y="2466"/>
              <a:ext cx="144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1344" y="2514"/>
              <a:ext cx="144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4" name="Group 30"/>
          <p:cNvGrpSpPr>
            <a:grpSpLocks/>
          </p:cNvGrpSpPr>
          <p:nvPr/>
        </p:nvGrpSpPr>
        <p:grpSpPr bwMode="auto">
          <a:xfrm>
            <a:off x="1457325" y="3371850"/>
            <a:ext cx="152400" cy="571500"/>
            <a:chOff x="834" y="1992"/>
            <a:chExt cx="96" cy="360"/>
          </a:xfrm>
        </p:grpSpPr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 rot="5400000">
              <a:off x="780" y="2208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96" name="Group 32"/>
            <p:cNvGrpSpPr>
              <a:grpSpLocks/>
            </p:cNvGrpSpPr>
            <p:nvPr/>
          </p:nvGrpSpPr>
          <p:grpSpPr bwMode="auto">
            <a:xfrm>
              <a:off x="834" y="1992"/>
              <a:ext cx="96" cy="360"/>
              <a:chOff x="588" y="1818"/>
              <a:chExt cx="96" cy="360"/>
            </a:xfrm>
          </p:grpSpPr>
          <p:sp>
            <p:nvSpPr>
              <p:cNvPr id="11297" name="Rectangle 33"/>
              <p:cNvSpPr>
                <a:spLocks noChangeArrowheads="1"/>
              </p:cNvSpPr>
              <p:nvPr/>
            </p:nvSpPr>
            <p:spPr bwMode="auto">
              <a:xfrm>
                <a:off x="588" y="1818"/>
                <a:ext cx="96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 i="1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j</a:t>
                </a:r>
              </a:p>
            </p:txBody>
          </p:sp>
          <p:sp>
            <p:nvSpPr>
              <p:cNvPr id="11298" name="Line 34"/>
              <p:cNvSpPr>
                <a:spLocks noChangeShapeType="1"/>
              </p:cNvSpPr>
              <p:nvPr/>
            </p:nvSpPr>
            <p:spPr bwMode="auto">
              <a:xfrm rot="-5400000">
                <a:off x="564" y="210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3184525" y="3870325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 sz="1600">
              <a:solidFill>
                <a:srgbClr val="00264C"/>
              </a:solidFill>
            </a:endParaRPr>
          </a:p>
        </p:txBody>
      </p:sp>
      <p:grpSp>
        <p:nvGrpSpPr>
          <p:cNvPr id="11300" name="Group 36"/>
          <p:cNvGrpSpPr>
            <a:grpSpLocks/>
          </p:cNvGrpSpPr>
          <p:nvPr/>
        </p:nvGrpSpPr>
        <p:grpSpPr bwMode="auto">
          <a:xfrm>
            <a:off x="5638800" y="2686050"/>
            <a:ext cx="2200275" cy="1457325"/>
            <a:chOff x="3552" y="1692"/>
            <a:chExt cx="1386" cy="918"/>
          </a:xfrm>
        </p:grpSpPr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 flipV="1">
              <a:off x="3882" y="1986"/>
              <a:ext cx="1056" cy="62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 flipV="1">
              <a:off x="3552" y="1692"/>
              <a:ext cx="1056" cy="62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>
              <a:off x="4344" y="1854"/>
              <a:ext cx="240" cy="336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4494" y="1890"/>
              <a:ext cx="144" cy="1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 b="1" i="1">
                  <a:solidFill>
                    <a:srgbClr val="FF9900"/>
                  </a:solidFill>
                  <a:latin typeface="Times New Roman" panose="02020603050405020304" pitchFamily="18" charset="0"/>
                </a:rPr>
                <a:t>r</a:t>
              </a:r>
            </a:p>
          </p:txBody>
        </p:sp>
      </p:grpSp>
      <p:sp>
        <p:nvSpPr>
          <p:cNvPr id="11305" name="Freeform 41"/>
          <p:cNvSpPr>
            <a:spLocks noChangeAspect="1"/>
          </p:cNvSpPr>
          <p:nvPr/>
        </p:nvSpPr>
        <p:spPr bwMode="auto">
          <a:xfrm>
            <a:off x="1638300" y="2882900"/>
            <a:ext cx="1654175" cy="1065213"/>
          </a:xfrm>
          <a:custGeom>
            <a:avLst/>
            <a:gdLst>
              <a:gd name="T0" fmla="*/ 0 w 1056"/>
              <a:gd name="T1" fmla="*/ 680 h 680"/>
              <a:gd name="T2" fmla="*/ 96 w 1056"/>
              <a:gd name="T3" fmla="*/ 632 h 680"/>
              <a:gd name="T4" fmla="*/ 192 w 1056"/>
              <a:gd name="T5" fmla="*/ 488 h 680"/>
              <a:gd name="T6" fmla="*/ 432 w 1056"/>
              <a:gd name="T7" fmla="*/ 344 h 680"/>
              <a:gd name="T8" fmla="*/ 720 w 1056"/>
              <a:gd name="T9" fmla="*/ 248 h 680"/>
              <a:gd name="T10" fmla="*/ 864 w 1056"/>
              <a:gd name="T11" fmla="*/ 152 h 680"/>
              <a:gd name="T12" fmla="*/ 960 w 1056"/>
              <a:gd name="T13" fmla="*/ 56 h 680"/>
              <a:gd name="T14" fmla="*/ 1008 w 1056"/>
              <a:gd name="T15" fmla="*/ 8 h 680"/>
              <a:gd name="T16" fmla="*/ 1056 w 1056"/>
              <a:gd name="T17" fmla="*/ 8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6" h="680">
                <a:moveTo>
                  <a:pt x="0" y="680"/>
                </a:moveTo>
                <a:cubicBezTo>
                  <a:pt x="32" y="672"/>
                  <a:pt x="64" y="664"/>
                  <a:pt x="96" y="632"/>
                </a:cubicBezTo>
                <a:cubicBezTo>
                  <a:pt x="128" y="600"/>
                  <a:pt x="136" y="536"/>
                  <a:pt x="192" y="488"/>
                </a:cubicBezTo>
                <a:cubicBezTo>
                  <a:pt x="248" y="440"/>
                  <a:pt x="344" y="384"/>
                  <a:pt x="432" y="344"/>
                </a:cubicBezTo>
                <a:cubicBezTo>
                  <a:pt x="520" y="304"/>
                  <a:pt x="648" y="280"/>
                  <a:pt x="720" y="248"/>
                </a:cubicBezTo>
                <a:cubicBezTo>
                  <a:pt x="792" y="216"/>
                  <a:pt x="824" y="184"/>
                  <a:pt x="864" y="152"/>
                </a:cubicBezTo>
                <a:cubicBezTo>
                  <a:pt x="904" y="120"/>
                  <a:pt x="936" y="80"/>
                  <a:pt x="960" y="56"/>
                </a:cubicBezTo>
                <a:cubicBezTo>
                  <a:pt x="984" y="32"/>
                  <a:pt x="992" y="16"/>
                  <a:pt x="1008" y="8"/>
                </a:cubicBezTo>
                <a:cubicBezTo>
                  <a:pt x="1024" y="0"/>
                  <a:pt x="1040" y="4"/>
                  <a:pt x="1056" y="8"/>
                </a:cubicBez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Freeform 42"/>
          <p:cNvSpPr>
            <a:spLocks/>
          </p:cNvSpPr>
          <p:nvPr/>
        </p:nvSpPr>
        <p:spPr bwMode="auto">
          <a:xfrm>
            <a:off x="5876925" y="2867025"/>
            <a:ext cx="1752600" cy="1033463"/>
          </a:xfrm>
          <a:custGeom>
            <a:avLst/>
            <a:gdLst>
              <a:gd name="T0" fmla="*/ 0 w 1104"/>
              <a:gd name="T1" fmla="*/ 672 h 672"/>
              <a:gd name="T2" fmla="*/ 144 w 1104"/>
              <a:gd name="T3" fmla="*/ 576 h 672"/>
              <a:gd name="T4" fmla="*/ 240 w 1104"/>
              <a:gd name="T5" fmla="*/ 432 h 672"/>
              <a:gd name="T6" fmla="*/ 432 w 1104"/>
              <a:gd name="T7" fmla="*/ 336 h 672"/>
              <a:gd name="T8" fmla="*/ 720 w 1104"/>
              <a:gd name="T9" fmla="*/ 288 h 672"/>
              <a:gd name="T10" fmla="*/ 960 w 1104"/>
              <a:gd name="T11" fmla="*/ 192 h 672"/>
              <a:gd name="T12" fmla="*/ 1056 w 1104"/>
              <a:gd name="T13" fmla="*/ 96 h 672"/>
              <a:gd name="T14" fmla="*/ 1104 w 1104"/>
              <a:gd name="T1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04" h="672">
                <a:moveTo>
                  <a:pt x="0" y="672"/>
                </a:moveTo>
                <a:cubicBezTo>
                  <a:pt x="52" y="644"/>
                  <a:pt x="104" y="616"/>
                  <a:pt x="144" y="576"/>
                </a:cubicBezTo>
                <a:cubicBezTo>
                  <a:pt x="184" y="536"/>
                  <a:pt x="192" y="472"/>
                  <a:pt x="240" y="432"/>
                </a:cubicBezTo>
                <a:cubicBezTo>
                  <a:pt x="288" y="392"/>
                  <a:pt x="352" y="360"/>
                  <a:pt x="432" y="336"/>
                </a:cubicBezTo>
                <a:cubicBezTo>
                  <a:pt x="512" y="312"/>
                  <a:pt x="632" y="312"/>
                  <a:pt x="720" y="288"/>
                </a:cubicBezTo>
                <a:cubicBezTo>
                  <a:pt x="808" y="264"/>
                  <a:pt x="904" y="224"/>
                  <a:pt x="960" y="192"/>
                </a:cubicBezTo>
                <a:cubicBezTo>
                  <a:pt x="1016" y="160"/>
                  <a:pt x="1032" y="128"/>
                  <a:pt x="1056" y="96"/>
                </a:cubicBezTo>
                <a:cubicBezTo>
                  <a:pt x="1080" y="64"/>
                  <a:pt x="1096" y="16"/>
                  <a:pt x="1104" y="0"/>
                </a:cubicBezTo>
              </a:path>
            </a:pathLst>
          </a:custGeom>
          <a:noFill/>
          <a:ln w="28575" cap="flat" cmpd="sng">
            <a:solidFill>
              <a:srgbClr val="FF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5" grpId="0" animBg="1"/>
      <p:bldP spid="113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09600" y="1314450"/>
            <a:ext cx="8001000" cy="5105400"/>
          </a:xfrm>
          <a:prstGeom prst="rect">
            <a:avLst/>
          </a:prstGeom>
          <a:noFill/>
          <a:ln w="38100" algn="ctr">
            <a:solidFill>
              <a:srgbClr val="00264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3400" y="457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altLang="en-US" sz="3200">
                <a:solidFill>
                  <a:srgbClr val="00264C"/>
                </a:solidFill>
                <a:latin typeface="Times New Roman" panose="02020603050405020304" pitchFamily="18" charset="0"/>
              </a:rPr>
              <a:t>Restrictions on the Warping Function</a:t>
            </a:r>
            <a:endParaRPr lang="en-GB" altLang="en-US" sz="3200" i="1">
              <a:solidFill>
                <a:srgbClr val="0026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76275" y="1381125"/>
            <a:ext cx="79248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1600" i="1" u="sng">
                <a:solidFill>
                  <a:srgbClr val="CC3300"/>
                </a:solidFill>
              </a:rPr>
              <a:t>Slope Constraint</a:t>
            </a:r>
            <a:r>
              <a:rPr lang="en-US" altLang="en-US" sz="1600">
                <a:solidFill>
                  <a:srgbClr val="CC3300"/>
                </a:solidFill>
              </a:rPr>
              <a:t>: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 baseline="-50000">
                <a:solidFill>
                  <a:srgbClr val="0099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aseline="-50000">
                <a:solidFill>
                  <a:srgbClr val="0099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00264C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 baseline="-50000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aseline="-5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≤</a:t>
            </a:r>
            <a:r>
              <a:rPr lang="en-US" altLang="en-US" b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1600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>
                <a:solidFill>
                  <a:srgbClr val="00264C"/>
                </a:solidFill>
              </a:rPr>
              <a:t>and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 baseline="-50000">
                <a:solidFill>
                  <a:schemeClr val="accent2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aseline="-5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00264C"/>
                </a:solidFill>
                <a:latin typeface="Times New Roman" panose="02020603050405020304" pitchFamily="18" charset="0"/>
              </a:rPr>
              <a:t>/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="1" i="1" baseline="-50000">
                <a:solidFill>
                  <a:srgbClr val="009900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 –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b="1" i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baseline="-50000">
                <a:solidFill>
                  <a:srgbClr val="0099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≤</a:t>
            </a:r>
            <a:r>
              <a:rPr lang="en-US" altLang="en-US" b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sz="1600" b="1" i="1">
                <a:solidFill>
                  <a:srgbClr val="00264C"/>
                </a:solidFill>
                <a:latin typeface="Times New Roman" panose="02020603050405020304" pitchFamily="18" charset="0"/>
              </a:rPr>
              <a:t> , </a:t>
            </a:r>
            <a:r>
              <a:rPr lang="en-US" altLang="en-US" sz="1600">
                <a:solidFill>
                  <a:srgbClr val="00264C"/>
                </a:solidFill>
              </a:rPr>
              <a:t>where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q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0</a:t>
            </a:r>
            <a:r>
              <a:rPr lang="en-US" altLang="en-US" sz="1600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>
                <a:solidFill>
                  <a:srgbClr val="00264C"/>
                </a:solidFill>
              </a:rPr>
              <a:t>is the number of steps in the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600">
                <a:solidFill>
                  <a:srgbClr val="00264C"/>
                </a:solidFill>
              </a:rPr>
              <a:t>-direction and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p 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0</a:t>
            </a:r>
            <a:r>
              <a:rPr lang="en-US" altLang="en-US" sz="1600" b="1">
                <a:solidFill>
                  <a:srgbClr val="00264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600">
                <a:solidFill>
                  <a:srgbClr val="00264C"/>
                </a:solidFill>
              </a:rPr>
              <a:t>is the number of steps in the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1600">
                <a:solidFill>
                  <a:srgbClr val="00264C"/>
                </a:solidFill>
              </a:rPr>
              <a:t>-direction. After 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sz="1600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>
                <a:solidFill>
                  <a:srgbClr val="00264C"/>
                </a:solidFill>
              </a:rPr>
              <a:t>steps in 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600">
                <a:solidFill>
                  <a:srgbClr val="00264C"/>
                </a:solidFill>
              </a:rPr>
              <a:t> one must step in 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y </a:t>
            </a:r>
            <a:r>
              <a:rPr lang="en-US" altLang="en-US" sz="1600">
                <a:solidFill>
                  <a:srgbClr val="00264C"/>
                </a:solidFill>
              </a:rPr>
              <a:t>and vice versa: 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b="1" i="1">
                <a:solidFill>
                  <a:srgbClr val="0099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00264C"/>
                </a:solidFill>
                <a:latin typeface="Times New Roman" panose="02020603050405020304" pitchFamily="18" charset="0"/>
              </a:rPr>
              <a:t>/ </a:t>
            </a: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b="1" i="1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264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[0 , ]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en-US" altLang="en-US" sz="1600">
                <a:solidFill>
                  <a:srgbClr val="00264C"/>
                </a:solidFill>
                <a:latin typeface="Times New Roman" panose="02020603050405020304" pitchFamily="18" charset="0"/>
              </a:rPr>
              <a:t> </a:t>
            </a:r>
            <a:endParaRPr lang="en-US" altLang="en-US" sz="1600">
              <a:solidFill>
                <a:srgbClr val="00264C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76275" y="5286375"/>
            <a:ext cx="4505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Prevents that very short parts of the sequences are matched to very long ones. </a:t>
            </a:r>
            <a:endParaRPr lang="en-US" altLang="en-US" sz="160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638800" y="3048000"/>
            <a:ext cx="19431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4838700"/>
            <a:ext cx="1828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76275" y="3476625"/>
            <a:ext cx="449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264C"/>
                </a:solidFill>
              </a:rPr>
              <a:t>The alignment path should not be too steep or too shallow.</a:t>
            </a:r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5762625" y="4219575"/>
            <a:ext cx="400050" cy="152400"/>
            <a:chOff x="936" y="2376"/>
            <a:chExt cx="252" cy="96"/>
          </a:xfrm>
        </p:grpSpPr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936" y="2382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936" y="2376"/>
              <a:ext cx="252" cy="96"/>
              <a:chOff x="1344" y="2466"/>
              <a:chExt cx="252" cy="96"/>
            </a:xfrm>
          </p:grpSpPr>
          <p:sp>
            <p:nvSpPr>
              <p:cNvPr id="12301" name="Rectangle 13"/>
              <p:cNvSpPr>
                <a:spLocks noChangeArrowheads="1"/>
              </p:cNvSpPr>
              <p:nvPr/>
            </p:nvSpPr>
            <p:spPr bwMode="auto">
              <a:xfrm>
                <a:off x="1452" y="2466"/>
                <a:ext cx="144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 i="1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2302" name="Line 14"/>
              <p:cNvSpPr>
                <a:spLocks noChangeShapeType="1"/>
              </p:cNvSpPr>
              <p:nvPr/>
            </p:nvSpPr>
            <p:spPr bwMode="auto">
              <a:xfrm>
                <a:off x="1344" y="251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5600700" y="3609975"/>
            <a:ext cx="152400" cy="571500"/>
            <a:chOff x="834" y="1992"/>
            <a:chExt cx="96" cy="360"/>
          </a:xfrm>
        </p:grpSpPr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 rot="5400000">
              <a:off x="780" y="2208"/>
              <a:ext cx="240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5" name="Group 17"/>
            <p:cNvGrpSpPr>
              <a:grpSpLocks/>
            </p:cNvGrpSpPr>
            <p:nvPr/>
          </p:nvGrpSpPr>
          <p:grpSpPr bwMode="auto">
            <a:xfrm>
              <a:off x="834" y="1992"/>
              <a:ext cx="96" cy="360"/>
              <a:chOff x="588" y="1818"/>
              <a:chExt cx="96" cy="360"/>
            </a:xfrm>
          </p:grpSpPr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588" y="1818"/>
                <a:ext cx="96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 i="1">
                    <a:solidFill>
                      <a:srgbClr val="009900"/>
                    </a:solidFill>
                    <a:latin typeface="Times New Roman" panose="02020603050405020304" pitchFamily="18" charset="0"/>
                  </a:rPr>
                  <a:t>j</a:t>
                </a:r>
              </a:p>
            </p:txBody>
          </p:sp>
          <p:sp>
            <p:nvSpPr>
              <p:cNvPr id="12307" name="Line 19"/>
              <p:cNvSpPr>
                <a:spLocks noChangeShapeType="1"/>
              </p:cNvSpPr>
              <p:nvPr/>
            </p:nvSpPr>
            <p:spPr bwMode="auto">
              <a:xfrm rot="-5400000">
                <a:off x="564" y="210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324600" y="3722688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 i="1">
                <a:solidFill>
                  <a:srgbClr val="009900"/>
                </a:solidFill>
                <a:latin typeface="Times New Roman" panose="02020603050405020304" pitchFamily="18" charset="0"/>
              </a:rPr>
              <a:t>≤ p</a:t>
            </a:r>
          </a:p>
        </p:txBody>
      </p:sp>
      <p:sp>
        <p:nvSpPr>
          <p:cNvPr id="12309" name="AutoShape 21"/>
          <p:cNvSpPr>
            <a:spLocks/>
          </p:cNvSpPr>
          <p:nvPr/>
        </p:nvSpPr>
        <p:spPr bwMode="auto">
          <a:xfrm>
            <a:off x="6248400" y="3733800"/>
            <a:ext cx="76200" cy="284163"/>
          </a:xfrm>
          <a:prstGeom prst="rightBrace">
            <a:avLst>
              <a:gd name="adj1" fmla="val 31076"/>
              <a:gd name="adj2" fmla="val 50000"/>
            </a:avLst>
          </a:prstGeom>
          <a:noFill/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AutoShape 22"/>
          <p:cNvSpPr>
            <a:spLocks/>
          </p:cNvSpPr>
          <p:nvPr/>
        </p:nvSpPr>
        <p:spPr bwMode="auto">
          <a:xfrm rot="5400000">
            <a:off x="6902450" y="3521075"/>
            <a:ext cx="123825" cy="434975"/>
          </a:xfrm>
          <a:prstGeom prst="rightBrace">
            <a:avLst>
              <a:gd name="adj1" fmla="val 29274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858000" y="3798888"/>
            <a:ext cx="228600" cy="163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≤ 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1214</Words>
  <Application>Microsoft Macintosh PowerPoint</Application>
  <PresentationFormat>On-screen Show (4:3)</PresentationFormat>
  <Paragraphs>358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Cambria Math</vt:lpstr>
      <vt:lpstr>Garamond</vt:lpstr>
      <vt:lpstr>Monotype Corsiva</vt:lpstr>
      <vt:lpstr>Symbol</vt:lpstr>
      <vt:lpstr>Times New Roman</vt:lpstr>
      <vt:lpstr>Arial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VIB-UG Department of Plant Systems Biology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eltsi</dc:creator>
  <cp:lastModifiedBy>Roy Choudhury, Romit</cp:lastModifiedBy>
  <cp:revision>55</cp:revision>
  <dcterms:created xsi:type="dcterms:W3CDTF">2005-09-26T10:28:38Z</dcterms:created>
  <dcterms:modified xsi:type="dcterms:W3CDTF">2018-04-30T20:37:12Z</dcterms:modified>
</cp:coreProperties>
</file>